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79" r:id="rId85"/>
    <p:sldId id="280" r:id="rId86"/>
    <p:sldId id="281" r:id="rId8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Inria Serif" charset="1" panose="00000000000000000000"/>
      <p:regular r:id="rId14"/>
    </p:embeddedFont>
    <p:embeddedFont>
      <p:font typeface="Inria Serif Bold" charset="1" panose="00000000000000000000"/>
      <p:regular r:id="rId15"/>
    </p:embeddedFont>
    <p:embeddedFont>
      <p:font typeface="Inria Serif Italics" charset="1" panose="00000000000000000000"/>
      <p:regular r:id="rId16"/>
    </p:embeddedFont>
    <p:embeddedFont>
      <p:font typeface="Inria Serif Bold Italics" charset="1" panose="00000000000000000000"/>
      <p:regular r:id="rId17"/>
    </p:embeddedFont>
    <p:embeddedFont>
      <p:font typeface="Playfair Display" charset="1" panose="00000500000000000000"/>
      <p:regular r:id="rId18"/>
    </p:embeddedFont>
    <p:embeddedFont>
      <p:font typeface="Playfair Display Bold" charset="1" panose="00000800000000000000"/>
      <p:regular r:id="rId19"/>
    </p:embeddedFont>
    <p:embeddedFont>
      <p:font typeface="Playfair Display Italics" charset="1" panose="00000500000000000000"/>
      <p:regular r:id="rId20"/>
    </p:embeddedFont>
    <p:embeddedFont>
      <p:font typeface="Playfair Display Bold Italics" charset="1" panose="00000800000000000000"/>
      <p:regular r:id="rId21"/>
    </p:embeddedFont>
    <p:embeddedFont>
      <p:font typeface="Playfair Display Heavy" charset="1" panose="00000A00000000000000"/>
      <p:regular r:id="rId22"/>
    </p:embeddedFont>
    <p:embeddedFont>
      <p:font typeface="Playfair Display Heavy Italics" charset="1" panose="00000A00000000000000"/>
      <p:regular r:id="rId23"/>
    </p:embeddedFont>
    <p:embeddedFont>
      <p:font typeface="Raleway" charset="1" panose="020B0503030101060003"/>
      <p:regular r:id="rId24"/>
    </p:embeddedFont>
    <p:embeddedFont>
      <p:font typeface="Raleway Bold" charset="1" panose="020B0803030101060003"/>
      <p:regular r:id="rId25"/>
    </p:embeddedFont>
    <p:embeddedFont>
      <p:font typeface="Raleway Thin" charset="1" panose="020B0203030101060003"/>
      <p:regular r:id="rId26"/>
    </p:embeddedFont>
    <p:embeddedFont>
      <p:font typeface="Raleway Heavy" charset="1" panose="020B0003030101060003"/>
      <p:regular r:id="rId27"/>
    </p:embeddedFont>
    <p:embeddedFont>
      <p:font typeface="Open Sans 1" charset="1" panose="020B0606030504020204"/>
      <p:regular r:id="rId28"/>
    </p:embeddedFont>
    <p:embeddedFont>
      <p:font typeface="Open Sans 1 Bold" charset="1" panose="020B0806030504020204"/>
      <p:regular r:id="rId29"/>
    </p:embeddedFont>
    <p:embeddedFont>
      <p:font typeface="Open Sans 1 Italics" charset="1" panose="020B0606030504020204"/>
      <p:regular r:id="rId30"/>
    </p:embeddedFont>
    <p:embeddedFont>
      <p:font typeface="Open Sans 1 Bold Italics" charset="1" panose="020B0806030504020204"/>
      <p:regular r:id="rId31"/>
    </p:embeddedFont>
    <p:embeddedFont>
      <p:font typeface="Open Sans 1 Light" charset="1" panose="020B0306030504020204"/>
      <p:regular r:id="rId32"/>
    </p:embeddedFont>
    <p:embeddedFont>
      <p:font typeface="Open Sans 1 Light Italics" charset="1" panose="020B0306030504020204"/>
      <p:regular r:id="rId33"/>
    </p:embeddedFont>
    <p:embeddedFont>
      <p:font typeface="Open Sans 1 Ultra-Bold" charset="1" panose="00000000000000000000"/>
      <p:regular r:id="rId34"/>
    </p:embeddedFont>
    <p:embeddedFont>
      <p:font typeface="Open Sans 1 Ultra-Bold Italics" charset="1" panose="00000000000000000000"/>
      <p:regular r:id="rId35"/>
    </p:embeddedFont>
    <p:embeddedFont>
      <p:font typeface="Open Sans 2" charset="1" panose="00000000000000000000"/>
      <p:regular r:id="rId36"/>
    </p:embeddedFont>
    <p:embeddedFont>
      <p:font typeface="Open Sans 2 Bold" charset="1" panose="00000000000000000000"/>
      <p:regular r:id="rId37"/>
    </p:embeddedFont>
    <p:embeddedFont>
      <p:font typeface="Open Sans 2 Italics" charset="1" panose="00000000000000000000"/>
      <p:regular r:id="rId38"/>
    </p:embeddedFont>
    <p:embeddedFont>
      <p:font typeface="Open Sans 2 Bold Italics" charset="1" panose="00000000000000000000"/>
      <p:regular r:id="rId39"/>
    </p:embeddedFont>
    <p:embeddedFont>
      <p:font typeface="Open Sans 2 Light" charset="1" panose="00000000000000000000"/>
      <p:regular r:id="rId40"/>
    </p:embeddedFont>
    <p:embeddedFont>
      <p:font typeface="Open Sans 2 Light Italics" charset="1" panose="00000000000000000000"/>
      <p:regular r:id="rId41"/>
    </p:embeddedFont>
    <p:embeddedFont>
      <p:font typeface="Open Sans 2 Medium" charset="1" panose="00000000000000000000"/>
      <p:regular r:id="rId42"/>
    </p:embeddedFont>
    <p:embeddedFont>
      <p:font typeface="Open Sans 2 Medium Italics" charset="1" panose="00000000000000000000"/>
      <p:regular r:id="rId43"/>
    </p:embeddedFont>
    <p:embeddedFont>
      <p:font typeface="Open Sans 2 Semi-Bold" charset="1" panose="00000000000000000000"/>
      <p:regular r:id="rId44"/>
    </p:embeddedFont>
    <p:embeddedFont>
      <p:font typeface="Open Sans 2 Semi-Bold Italics" charset="1" panose="00000000000000000000"/>
      <p:regular r:id="rId45"/>
    </p:embeddedFont>
    <p:embeddedFont>
      <p:font typeface="Open Sans 2 Ultra-Bold" charset="1" panose="00000000000000000000"/>
      <p:regular r:id="rId46"/>
    </p:embeddedFont>
    <p:embeddedFont>
      <p:font typeface="Open Sans 2 Ultra-Bold Italics" charset="1" panose="00000000000000000000"/>
      <p:regular r:id="rId47"/>
    </p:embeddedFont>
    <p:embeddedFont>
      <p:font typeface="Muli" charset="1" panose="00000500000000000000"/>
      <p:regular r:id="rId48"/>
    </p:embeddedFont>
    <p:embeddedFont>
      <p:font typeface="Muli Bold" charset="1" panose="00000800000000000000"/>
      <p:regular r:id="rId49"/>
    </p:embeddedFont>
    <p:embeddedFont>
      <p:font typeface="Muli Italics" charset="1" panose="00000500000000000000"/>
      <p:regular r:id="rId50"/>
    </p:embeddedFont>
    <p:embeddedFont>
      <p:font typeface="Muli Bold Italics" charset="1" panose="00000800000000000000"/>
      <p:regular r:id="rId51"/>
    </p:embeddedFont>
    <p:embeddedFont>
      <p:font typeface="Muli Extra-Light" charset="1" panose="00000300000000000000"/>
      <p:regular r:id="rId52"/>
    </p:embeddedFont>
    <p:embeddedFont>
      <p:font typeface="Muli Extra-Light Italics" charset="1" panose="00000300000000000000"/>
      <p:regular r:id="rId53"/>
    </p:embeddedFont>
    <p:embeddedFont>
      <p:font typeface="Muli Light" charset="1" panose="00000400000000000000"/>
      <p:regular r:id="rId54"/>
    </p:embeddedFont>
    <p:embeddedFont>
      <p:font typeface="Muli Light Italics" charset="1" panose="00000400000000000000"/>
      <p:regular r:id="rId55"/>
    </p:embeddedFont>
    <p:embeddedFont>
      <p:font typeface="Muli Semi-Bold" charset="1" panose="00000700000000000000"/>
      <p:regular r:id="rId56"/>
    </p:embeddedFont>
    <p:embeddedFont>
      <p:font typeface="Muli Semi-Bold Italics" charset="1" panose="00000700000000000000"/>
      <p:regular r:id="rId57"/>
    </p:embeddedFont>
    <p:embeddedFont>
      <p:font typeface="Muli Ultra-Bold" charset="1" panose="00000900000000000000"/>
      <p:regular r:id="rId58"/>
    </p:embeddedFont>
    <p:embeddedFont>
      <p:font typeface="Muli Ultra-Bold Italics" charset="1" panose="00000900000000000000"/>
      <p:regular r:id="rId59"/>
    </p:embeddedFont>
    <p:embeddedFont>
      <p:font typeface="Muli Heavy" charset="1" panose="00000A00000000000000"/>
      <p:regular r:id="rId60"/>
    </p:embeddedFont>
    <p:embeddedFont>
      <p:font typeface="Muli Heavy Italics" charset="1" panose="00000A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73" Target="slides/slide12.xml" Type="http://schemas.openxmlformats.org/officeDocument/2006/relationships/slide"/><Relationship Id="rId74" Target="slides/slide13.xml" Type="http://schemas.openxmlformats.org/officeDocument/2006/relationships/slide"/><Relationship Id="rId75" Target="slides/slide14.xml" Type="http://schemas.openxmlformats.org/officeDocument/2006/relationships/slide"/><Relationship Id="rId76" Target="slides/slide15.xml" Type="http://schemas.openxmlformats.org/officeDocument/2006/relationships/slide"/><Relationship Id="rId77" Target="slides/slide16.xml" Type="http://schemas.openxmlformats.org/officeDocument/2006/relationships/slide"/><Relationship Id="rId78" Target="slides/slide17.xml" Type="http://schemas.openxmlformats.org/officeDocument/2006/relationships/slide"/><Relationship Id="rId79" Target="slides/slide18.xml" Type="http://schemas.openxmlformats.org/officeDocument/2006/relationships/slide"/><Relationship Id="rId8" Target="fonts/font8.fntdata" Type="http://schemas.openxmlformats.org/officeDocument/2006/relationships/font"/><Relationship Id="rId80" Target="slides/slide19.xml" Type="http://schemas.openxmlformats.org/officeDocument/2006/relationships/slide"/><Relationship Id="rId81" Target="slides/slide20.xml" Type="http://schemas.openxmlformats.org/officeDocument/2006/relationships/slide"/><Relationship Id="rId82" Target="slides/slide21.xml" Type="http://schemas.openxmlformats.org/officeDocument/2006/relationships/slide"/><Relationship Id="rId83" Target="slides/slide22.xml" Type="http://schemas.openxmlformats.org/officeDocument/2006/relationships/slide"/><Relationship Id="rId84" Target="slides/slide23.xml" Type="http://schemas.openxmlformats.org/officeDocument/2006/relationships/slide"/><Relationship Id="rId85" Target="slides/slide24.xml" Type="http://schemas.openxmlformats.org/officeDocument/2006/relationships/slide"/><Relationship Id="rId86" Target="slides/slide25.xml" Type="http://schemas.openxmlformats.org/officeDocument/2006/relationships/slide"/><Relationship Id="rId87" Target="slides/slide26.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Melii99/ProyectoFinal_MLII" TargetMode="External" Type="http://schemas.openxmlformats.org/officeDocument/2006/relationships/hyperlink"/></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EDE1"/>
        </a:solidFill>
      </p:bgPr>
    </p:bg>
    <p:spTree>
      <p:nvGrpSpPr>
        <p:cNvPr id="1" name=""/>
        <p:cNvGrpSpPr/>
        <p:nvPr/>
      </p:nvGrpSpPr>
      <p:grpSpPr>
        <a:xfrm>
          <a:off x="0" y="0"/>
          <a:ext cx="0" cy="0"/>
          <a:chOff x="0" y="0"/>
          <a:chExt cx="0" cy="0"/>
        </a:xfrm>
      </p:grpSpPr>
      <p:grpSp>
        <p:nvGrpSpPr>
          <p:cNvPr name="Group 2" id="2"/>
          <p:cNvGrpSpPr/>
          <p:nvPr/>
        </p:nvGrpSpPr>
        <p:grpSpPr>
          <a:xfrm rot="0">
            <a:off x="0" y="8309398"/>
            <a:ext cx="6592067" cy="1977602"/>
            <a:chOff x="0" y="0"/>
            <a:chExt cx="2563389" cy="769010"/>
          </a:xfrm>
        </p:grpSpPr>
        <p:sp>
          <p:nvSpPr>
            <p:cNvPr name="Freeform 3" id="3"/>
            <p:cNvSpPr/>
            <p:nvPr/>
          </p:nvSpPr>
          <p:spPr>
            <a:xfrm flipH="false" flipV="false" rot="0">
              <a:off x="0" y="0"/>
              <a:ext cx="2563389" cy="769010"/>
            </a:xfrm>
            <a:custGeom>
              <a:avLst/>
              <a:gdLst/>
              <a:ahLst/>
              <a:cxnLst/>
              <a:rect r="r" b="b" t="t" l="l"/>
              <a:pathLst>
                <a:path h="769010" w="2563389">
                  <a:moveTo>
                    <a:pt x="0" y="0"/>
                  </a:moveTo>
                  <a:lnTo>
                    <a:pt x="2563389" y="0"/>
                  </a:lnTo>
                  <a:lnTo>
                    <a:pt x="2563389" y="769010"/>
                  </a:lnTo>
                  <a:lnTo>
                    <a:pt x="0" y="769010"/>
                  </a:lnTo>
                  <a:close/>
                </a:path>
              </a:pathLst>
            </a:custGeom>
            <a:solidFill>
              <a:srgbClr val="A67C5E"/>
            </a:solidFill>
          </p:spPr>
        </p:sp>
      </p:grpSp>
      <p:sp>
        <p:nvSpPr>
          <p:cNvPr name="AutoShape 4" id="4"/>
          <p:cNvSpPr/>
          <p:nvPr/>
        </p:nvSpPr>
        <p:spPr>
          <a:xfrm rot="0">
            <a:off x="1028700" y="1028700"/>
            <a:ext cx="8115300" cy="0"/>
          </a:xfrm>
          <a:prstGeom prst="line">
            <a:avLst/>
          </a:prstGeom>
          <a:ln cap="rnd" w="47625">
            <a:solidFill>
              <a:srgbClr val="A67C5E"/>
            </a:solidFill>
            <a:prstDash val="solid"/>
            <a:headEnd type="none" len="sm" w="sm"/>
            <a:tailEnd type="none" len="sm" w="sm"/>
          </a:ln>
        </p:spPr>
      </p:sp>
      <p:sp>
        <p:nvSpPr>
          <p:cNvPr name="AutoShape 5" id="5"/>
          <p:cNvSpPr/>
          <p:nvPr/>
        </p:nvSpPr>
        <p:spPr>
          <a:xfrm rot="0">
            <a:off x="9144000" y="9210675"/>
            <a:ext cx="8115300" cy="0"/>
          </a:xfrm>
          <a:prstGeom prst="line">
            <a:avLst/>
          </a:prstGeom>
          <a:ln cap="flat" w="47625">
            <a:solidFill>
              <a:srgbClr val="A67C5E"/>
            </a:solidFill>
            <a:prstDash val="solid"/>
            <a:headEnd type="none" len="sm" w="sm"/>
            <a:tailEnd type="none" len="sm" w="sm"/>
          </a:ln>
        </p:spPr>
      </p:sp>
      <p:sp>
        <p:nvSpPr>
          <p:cNvPr name="AutoShape 6" id="6"/>
          <p:cNvSpPr/>
          <p:nvPr/>
        </p:nvSpPr>
        <p:spPr>
          <a:xfrm rot="5400000">
            <a:off x="-28294" y="2085694"/>
            <a:ext cx="2161613" cy="0"/>
          </a:xfrm>
          <a:prstGeom prst="line">
            <a:avLst/>
          </a:prstGeom>
          <a:ln cap="rnd" w="47625">
            <a:solidFill>
              <a:srgbClr val="A67C5E"/>
            </a:solidFill>
            <a:prstDash val="solid"/>
            <a:headEnd type="none" len="sm" w="sm"/>
            <a:tailEnd type="none" len="sm" w="sm"/>
          </a:ln>
        </p:spPr>
      </p:sp>
      <p:sp>
        <p:nvSpPr>
          <p:cNvPr name="AutoShape 7" id="7"/>
          <p:cNvSpPr/>
          <p:nvPr/>
        </p:nvSpPr>
        <p:spPr>
          <a:xfrm rot="5400000">
            <a:off x="16154681" y="8106056"/>
            <a:ext cx="2161613" cy="0"/>
          </a:xfrm>
          <a:prstGeom prst="line">
            <a:avLst/>
          </a:prstGeom>
          <a:ln cap="flat" w="47625">
            <a:solidFill>
              <a:srgbClr val="A67C5E"/>
            </a:solidFill>
            <a:prstDash val="solid"/>
            <a:headEnd type="none" len="sm" w="sm"/>
            <a:tailEnd type="none" len="sm" w="sm"/>
          </a:ln>
        </p:spPr>
      </p:sp>
      <p:sp>
        <p:nvSpPr>
          <p:cNvPr name="TextBox 8" id="8"/>
          <p:cNvSpPr txBox="true"/>
          <p:nvPr/>
        </p:nvSpPr>
        <p:spPr>
          <a:xfrm rot="0">
            <a:off x="2888605" y="3306736"/>
            <a:ext cx="12510790" cy="3864028"/>
          </a:xfrm>
          <a:prstGeom prst="rect">
            <a:avLst/>
          </a:prstGeom>
        </p:spPr>
        <p:txBody>
          <a:bodyPr anchor="t" rtlCol="false" tIns="0" lIns="0" bIns="0" rIns="0">
            <a:spAutoFit/>
          </a:bodyPr>
          <a:lstStyle/>
          <a:p>
            <a:pPr algn="ctr">
              <a:lnSpc>
                <a:spcPts val="10002"/>
              </a:lnSpc>
            </a:pPr>
            <a:r>
              <a:rPr lang="en-US" sz="10002" spc="200">
                <a:solidFill>
                  <a:srgbClr val="A67C5E"/>
                </a:solidFill>
                <a:latin typeface="Playfair Display Bold"/>
              </a:rPr>
              <a:t>PROYECTO FINAL</a:t>
            </a:r>
          </a:p>
          <a:p>
            <a:pPr algn="ctr">
              <a:lnSpc>
                <a:spcPts val="10002"/>
              </a:lnSpc>
            </a:pPr>
            <a:r>
              <a:rPr lang="en-US" sz="10002" spc="200">
                <a:solidFill>
                  <a:srgbClr val="A67C5E"/>
                </a:solidFill>
                <a:latin typeface="Playfair Display Bold"/>
              </a:rPr>
              <a:t>MACHINE LEARNING II</a:t>
            </a:r>
          </a:p>
        </p:txBody>
      </p:sp>
      <p:sp>
        <p:nvSpPr>
          <p:cNvPr name="TextBox 9" id="9"/>
          <p:cNvSpPr txBox="true"/>
          <p:nvPr/>
        </p:nvSpPr>
        <p:spPr>
          <a:xfrm rot="0">
            <a:off x="13545740" y="8570978"/>
            <a:ext cx="3260050" cy="260631"/>
          </a:xfrm>
          <a:prstGeom prst="rect">
            <a:avLst/>
          </a:prstGeom>
        </p:spPr>
        <p:txBody>
          <a:bodyPr anchor="t" rtlCol="false" tIns="0" lIns="0" bIns="0" rIns="0">
            <a:spAutoFit/>
          </a:bodyPr>
          <a:lstStyle/>
          <a:p>
            <a:pPr algn="ctr">
              <a:lnSpc>
                <a:spcPts val="2011"/>
              </a:lnSpc>
              <a:spcBef>
                <a:spcPct val="0"/>
              </a:spcBef>
            </a:pPr>
            <a:r>
              <a:rPr lang="en-US" sz="2011" spc="40">
                <a:solidFill>
                  <a:srgbClr val="A67C5E"/>
                </a:solidFill>
                <a:latin typeface="Playfair Display Bold"/>
              </a:rPr>
              <a:t>MELISSA MAYÉN QUIROZ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7931" y="4465145"/>
            <a:ext cx="5661670" cy="4534309"/>
          </a:xfrm>
          <a:custGeom>
            <a:avLst/>
            <a:gdLst/>
            <a:ahLst/>
            <a:cxnLst/>
            <a:rect r="r" b="b" t="t" l="l"/>
            <a:pathLst>
              <a:path h="4534309" w="5661670">
                <a:moveTo>
                  <a:pt x="0" y="0"/>
                </a:moveTo>
                <a:lnTo>
                  <a:pt x="5661669" y="0"/>
                </a:lnTo>
                <a:lnTo>
                  <a:pt x="5661669" y="4534310"/>
                </a:lnTo>
                <a:lnTo>
                  <a:pt x="0" y="4534310"/>
                </a:lnTo>
                <a:lnTo>
                  <a:pt x="0" y="0"/>
                </a:lnTo>
                <a:close/>
              </a:path>
            </a:pathLst>
          </a:custGeom>
          <a:blipFill>
            <a:blip r:embed="rId2"/>
            <a:stretch>
              <a:fillRect l="0" t="0" r="0" b="0"/>
            </a:stretch>
          </a:blipFill>
        </p:spPr>
      </p:sp>
      <p:sp>
        <p:nvSpPr>
          <p:cNvPr name="Freeform 3" id="3"/>
          <p:cNvSpPr/>
          <p:nvPr/>
        </p:nvSpPr>
        <p:spPr>
          <a:xfrm flipH="false" flipV="false" rot="0">
            <a:off x="8208725" y="2561364"/>
            <a:ext cx="8476783" cy="6802356"/>
          </a:xfrm>
          <a:custGeom>
            <a:avLst/>
            <a:gdLst/>
            <a:ahLst/>
            <a:cxnLst/>
            <a:rect r="r" b="b" t="t" l="l"/>
            <a:pathLst>
              <a:path h="6802356" w="8476783">
                <a:moveTo>
                  <a:pt x="0" y="0"/>
                </a:moveTo>
                <a:lnTo>
                  <a:pt x="8476783" y="0"/>
                </a:lnTo>
                <a:lnTo>
                  <a:pt x="8476783" y="6802356"/>
                </a:lnTo>
                <a:lnTo>
                  <a:pt x="0" y="6802356"/>
                </a:lnTo>
                <a:lnTo>
                  <a:pt x="0" y="0"/>
                </a:lnTo>
                <a:close/>
              </a:path>
            </a:pathLst>
          </a:custGeom>
          <a:blipFill>
            <a:blip r:embed="rId3"/>
            <a:stretch>
              <a:fillRect l="0" t="0" r="0" b="0"/>
            </a:stretch>
          </a:blipFill>
        </p:spPr>
      </p:sp>
      <p:sp>
        <p:nvSpPr>
          <p:cNvPr name="TextBox 4" id="4"/>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PRUEBA</a:t>
            </a:r>
          </a:p>
        </p:txBody>
      </p:sp>
      <p:grpSp>
        <p:nvGrpSpPr>
          <p:cNvPr name="Group 5" id="5"/>
          <p:cNvGrpSpPr/>
          <p:nvPr/>
        </p:nvGrpSpPr>
        <p:grpSpPr>
          <a:xfrm rot="0">
            <a:off x="2172643" y="3101537"/>
            <a:ext cx="2981627" cy="755906"/>
            <a:chOff x="0" y="0"/>
            <a:chExt cx="785284" cy="199086"/>
          </a:xfrm>
        </p:grpSpPr>
        <p:sp>
          <p:nvSpPr>
            <p:cNvPr name="Freeform 6" id="6"/>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7" id="7"/>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sp>
        <p:nvSpPr>
          <p:cNvPr name="TextBox 8" id="8"/>
          <p:cNvSpPr txBox="true"/>
          <p:nvPr/>
        </p:nvSpPr>
        <p:spPr>
          <a:xfrm rot="0">
            <a:off x="2568148" y="3358840"/>
            <a:ext cx="2190618"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0.7818</a:t>
            </a:r>
          </a:p>
        </p:txBody>
      </p:sp>
      <p:grpSp>
        <p:nvGrpSpPr>
          <p:cNvPr name="Group 9" id="9"/>
          <p:cNvGrpSpPr/>
          <p:nvPr/>
        </p:nvGrpSpPr>
        <p:grpSpPr>
          <a:xfrm rot="0">
            <a:off x="5376238" y="3101537"/>
            <a:ext cx="1983056" cy="755906"/>
            <a:chOff x="0" y="0"/>
            <a:chExt cx="522286" cy="199086"/>
          </a:xfrm>
        </p:grpSpPr>
        <p:sp>
          <p:nvSpPr>
            <p:cNvPr name="Freeform 10" id="10"/>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11" id="11"/>
            <p:cNvSpPr txBox="true"/>
            <p:nvPr/>
          </p:nvSpPr>
          <p:spPr>
            <a:xfrm>
              <a:off x="0" y="38100"/>
              <a:ext cx="522286" cy="160986"/>
            </a:xfrm>
            <a:prstGeom prst="rect">
              <a:avLst/>
            </a:prstGeom>
          </p:spPr>
          <p:txBody>
            <a:bodyPr anchor="ctr" rtlCol="false" tIns="50800" lIns="50800" bIns="50800" rIns="50800"/>
            <a:lstStyle/>
            <a:p>
              <a:pPr algn="ctr">
                <a:lnSpc>
                  <a:spcPts val="2000"/>
                </a:lnSpc>
              </a:pPr>
              <a:r>
                <a:rPr lang="en-US" sz="2000" spc="40">
                  <a:solidFill>
                    <a:srgbClr val="FFFFFF"/>
                  </a:solidFill>
                  <a:latin typeface="Playfair Display Bold"/>
                </a:rPr>
                <a:t>  </a:t>
              </a:r>
            </a:p>
          </p:txBody>
        </p:sp>
      </p:grpSp>
      <p:sp>
        <p:nvSpPr>
          <p:cNvPr name="TextBox 12" id="12"/>
          <p:cNvSpPr txBox="true"/>
          <p:nvPr/>
        </p:nvSpPr>
        <p:spPr>
          <a:xfrm rot="0">
            <a:off x="5657955" y="3358840"/>
            <a:ext cx="1419622"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0.7326</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EDE1"/>
        </a:solidFill>
      </p:bgPr>
    </p:bg>
    <p:spTree>
      <p:nvGrpSpPr>
        <p:cNvPr id="1" name=""/>
        <p:cNvGrpSpPr/>
        <p:nvPr/>
      </p:nvGrpSpPr>
      <p:grpSpPr>
        <a:xfrm>
          <a:off x="0" y="0"/>
          <a:ext cx="0" cy="0"/>
          <a:chOff x="0" y="0"/>
          <a:chExt cx="0" cy="0"/>
        </a:xfrm>
      </p:grpSpPr>
      <p:sp>
        <p:nvSpPr>
          <p:cNvPr name="TextBox 2" id="2"/>
          <p:cNvSpPr txBox="true"/>
          <p:nvPr/>
        </p:nvSpPr>
        <p:spPr>
          <a:xfrm rot="0">
            <a:off x="2888605" y="3854450"/>
            <a:ext cx="12510790" cy="128905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 "2. BINARY FEEDFORWARD NEURAL NETWORK"</a:t>
            </a:r>
          </a:p>
        </p:txBody>
      </p:sp>
      <p:sp>
        <p:nvSpPr>
          <p:cNvPr name="TextBox 3" id="3"/>
          <p:cNvSpPr txBox="true"/>
          <p:nvPr/>
        </p:nvSpPr>
        <p:spPr>
          <a:xfrm rot="0">
            <a:off x="2888605" y="7724078"/>
            <a:ext cx="12510790" cy="469901"/>
          </a:xfrm>
          <a:prstGeom prst="rect">
            <a:avLst/>
          </a:prstGeom>
        </p:spPr>
        <p:txBody>
          <a:bodyPr anchor="t" rtlCol="false" tIns="0" lIns="0" bIns="0" rIns="0">
            <a:spAutoFit/>
          </a:bodyPr>
          <a:lstStyle/>
          <a:p>
            <a:pPr algn="ctr">
              <a:lnSpc>
                <a:spcPts val="3500"/>
              </a:lnSpc>
            </a:pPr>
            <a:r>
              <a:rPr lang="en-US" sz="3500" spc="70">
                <a:solidFill>
                  <a:srgbClr val="CB9F80"/>
                </a:solidFill>
                <a:latin typeface="Playfair Display Bold"/>
              </a:rPr>
              <a:t>DIVISIÓN DE DATOS </a:t>
            </a:r>
          </a:p>
        </p:txBody>
      </p:sp>
      <p:sp>
        <p:nvSpPr>
          <p:cNvPr name="TextBox 4" id="4"/>
          <p:cNvSpPr txBox="true"/>
          <p:nvPr/>
        </p:nvSpPr>
        <p:spPr>
          <a:xfrm rot="0">
            <a:off x="5076494" y="8465489"/>
            <a:ext cx="8135012" cy="281940"/>
          </a:xfrm>
          <a:prstGeom prst="rect">
            <a:avLst/>
          </a:prstGeom>
        </p:spPr>
        <p:txBody>
          <a:bodyPr anchor="t" rtlCol="false" tIns="0" lIns="0" bIns="0" rIns="0">
            <a:spAutoFit/>
          </a:bodyPr>
          <a:lstStyle/>
          <a:p>
            <a:pPr algn="ctr">
              <a:lnSpc>
                <a:spcPts val="2100"/>
              </a:lnSpc>
              <a:spcBef>
                <a:spcPct val="0"/>
              </a:spcBef>
            </a:pPr>
            <a:r>
              <a:rPr lang="en-US" sz="2100" spc="42">
                <a:solidFill>
                  <a:srgbClr val="000000"/>
                </a:solidFill>
                <a:latin typeface="Playfair Display Bold"/>
              </a:rPr>
              <a:t>ENTRENAMIENTO (60%) - VALIDACIÓN(20%) -  PRUEBA (20%)</a:t>
            </a:r>
          </a:p>
        </p:txBody>
      </p:sp>
      <p:sp>
        <p:nvSpPr>
          <p:cNvPr name="AutoShape 5" id="5"/>
          <p:cNvSpPr/>
          <p:nvPr/>
        </p:nvSpPr>
        <p:spPr>
          <a:xfrm rot="0">
            <a:off x="1028700" y="1028700"/>
            <a:ext cx="8115300" cy="0"/>
          </a:xfrm>
          <a:prstGeom prst="line">
            <a:avLst/>
          </a:prstGeom>
          <a:ln cap="rnd" w="47625">
            <a:solidFill>
              <a:srgbClr val="A67C5E"/>
            </a:solidFill>
            <a:prstDash val="solid"/>
            <a:headEnd type="none" len="sm" w="sm"/>
            <a:tailEnd type="none" len="sm" w="sm"/>
          </a:ln>
        </p:spPr>
      </p:sp>
      <p:sp>
        <p:nvSpPr>
          <p:cNvPr name="AutoShape 6" id="6"/>
          <p:cNvSpPr/>
          <p:nvPr/>
        </p:nvSpPr>
        <p:spPr>
          <a:xfrm rot="5400000">
            <a:off x="-28294" y="2085694"/>
            <a:ext cx="2161613" cy="0"/>
          </a:xfrm>
          <a:prstGeom prst="line">
            <a:avLst/>
          </a:prstGeom>
          <a:ln cap="rnd" w="47625">
            <a:solidFill>
              <a:srgbClr val="A67C5E"/>
            </a:solidFill>
            <a:prstDash val="solid"/>
            <a:headEnd type="none" len="sm" w="sm"/>
            <a:tailEnd type="none" len="sm" w="sm"/>
          </a:ln>
        </p:spPr>
      </p:sp>
      <p:sp>
        <p:nvSpPr>
          <p:cNvPr name="AutoShape 7" id="7"/>
          <p:cNvSpPr/>
          <p:nvPr/>
        </p:nvSpPr>
        <p:spPr>
          <a:xfrm>
            <a:off x="5086350" y="9234488"/>
            <a:ext cx="8115300" cy="0"/>
          </a:xfrm>
          <a:prstGeom prst="line">
            <a:avLst/>
          </a:prstGeom>
          <a:ln cap="flat" w="47625">
            <a:solidFill>
              <a:srgbClr val="A67C5E"/>
            </a:solidFill>
            <a:prstDash val="solid"/>
            <a:headEnd type="none" len="sm" w="sm"/>
            <a:tailEnd type="none" len="sm" w="sm"/>
          </a:ln>
        </p:spPr>
      </p:sp>
      <p:sp>
        <p:nvSpPr>
          <p:cNvPr name="TextBox 8" id="8"/>
          <p:cNvSpPr txBox="true"/>
          <p:nvPr/>
        </p:nvSpPr>
        <p:spPr>
          <a:xfrm rot="0">
            <a:off x="6938103" y="5554740"/>
            <a:ext cx="4411795" cy="260350"/>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Playfair Display Bold"/>
              </a:rPr>
              <a:t>VALIDACIÓN + “</a:t>
            </a:r>
            <a:r>
              <a:rPr lang="en-US" sz="2000" spc="40">
                <a:solidFill>
                  <a:srgbClr val="000000"/>
                </a:solidFill>
                <a:latin typeface="Playfair Display Bold Italics"/>
              </a:rPr>
              <a:t>EARLY STOPING</a:t>
            </a:r>
            <a:r>
              <a:rPr lang="en-US" sz="2000" spc="40">
                <a:solidFill>
                  <a:srgbClr val="000000"/>
                </a:solidFill>
                <a:latin typeface="Playfair Display Bold"/>
              </a:rPr>
              <a:t> “</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7783" y="809985"/>
            <a:ext cx="15292435" cy="4629069"/>
            <a:chOff x="0" y="0"/>
            <a:chExt cx="5508251" cy="1667365"/>
          </a:xfrm>
        </p:grpSpPr>
        <p:sp>
          <p:nvSpPr>
            <p:cNvPr name="Freeform 3" id="3"/>
            <p:cNvSpPr/>
            <p:nvPr/>
          </p:nvSpPr>
          <p:spPr>
            <a:xfrm flipH="false" flipV="false" rot="0">
              <a:off x="0" y="0"/>
              <a:ext cx="5508251" cy="1667365"/>
            </a:xfrm>
            <a:custGeom>
              <a:avLst/>
              <a:gdLst/>
              <a:ahLst/>
              <a:cxnLst/>
              <a:rect r="r" b="b" t="t" l="l"/>
              <a:pathLst>
                <a:path h="1667365" w="5508251">
                  <a:moveTo>
                    <a:pt x="0" y="0"/>
                  </a:moveTo>
                  <a:lnTo>
                    <a:pt x="5508251" y="0"/>
                  </a:lnTo>
                  <a:lnTo>
                    <a:pt x="5508251" y="1667365"/>
                  </a:lnTo>
                  <a:lnTo>
                    <a:pt x="0" y="1667365"/>
                  </a:lnTo>
                  <a:close/>
                </a:path>
              </a:pathLst>
            </a:custGeom>
            <a:solidFill>
              <a:srgbClr val="57664E"/>
            </a:solidFill>
          </p:spPr>
        </p:sp>
      </p:grpSp>
      <p:sp>
        <p:nvSpPr>
          <p:cNvPr name="TextBox 4" id="4"/>
          <p:cNvSpPr txBox="true"/>
          <p:nvPr/>
        </p:nvSpPr>
        <p:spPr>
          <a:xfrm rot="0">
            <a:off x="2775485" y="1450340"/>
            <a:ext cx="12510790" cy="530226"/>
          </a:xfrm>
          <a:prstGeom prst="rect">
            <a:avLst/>
          </a:prstGeom>
        </p:spPr>
        <p:txBody>
          <a:bodyPr anchor="t" rtlCol="false" tIns="0" lIns="0" bIns="0" rIns="0">
            <a:spAutoFit/>
          </a:bodyPr>
          <a:lstStyle/>
          <a:p>
            <a:pPr algn="ctr">
              <a:lnSpc>
                <a:spcPts val="4000"/>
              </a:lnSpc>
            </a:pPr>
            <a:r>
              <a:rPr lang="en-US" sz="4000" spc="80">
                <a:solidFill>
                  <a:srgbClr val="FFFFFF"/>
                </a:solidFill>
                <a:latin typeface="Playfair Display Bold"/>
              </a:rPr>
              <a:t>ARQUITECTURA DE LA RED</a:t>
            </a:r>
          </a:p>
        </p:txBody>
      </p:sp>
      <p:sp>
        <p:nvSpPr>
          <p:cNvPr name="TextBox 5" id="5"/>
          <p:cNvSpPr txBox="true"/>
          <p:nvPr/>
        </p:nvSpPr>
        <p:spPr>
          <a:xfrm rot="0">
            <a:off x="3018056" y="2366849"/>
            <a:ext cx="12268220" cy="2513965"/>
          </a:xfrm>
          <a:prstGeom prst="rect">
            <a:avLst/>
          </a:prstGeom>
        </p:spPr>
        <p:txBody>
          <a:bodyPr anchor="t" rtlCol="false" tIns="0" lIns="0" bIns="0" rIns="0">
            <a:spAutoFit/>
          </a:bodyPr>
          <a:lstStyle/>
          <a:p>
            <a:pPr algn="just">
              <a:lnSpc>
                <a:spcPts val="2480"/>
              </a:lnSpc>
            </a:pPr>
            <a:r>
              <a:rPr lang="en-US" sz="2000">
                <a:solidFill>
                  <a:srgbClr val="FFFFFF"/>
                </a:solidFill>
                <a:latin typeface="Open Sans 1 Bold"/>
              </a:rPr>
              <a:t>Red neuronal feedforward (FFNN) con tres capas ocultas y una capa de salida Sigmoide. </a:t>
            </a:r>
          </a:p>
          <a:p>
            <a:pPr algn="just">
              <a:lnSpc>
                <a:spcPts val="2480"/>
              </a:lnSpc>
            </a:pPr>
          </a:p>
          <a:p>
            <a:pPr algn="just">
              <a:lnSpc>
                <a:spcPts val="2480"/>
              </a:lnSpc>
            </a:pPr>
            <a:r>
              <a:rPr lang="en-US" sz="2000">
                <a:solidFill>
                  <a:srgbClr val="FFFFFF"/>
                </a:solidFill>
                <a:latin typeface="Open Sans 1"/>
              </a:rPr>
              <a:t>La primera capa así como las capas ocultas se mantuvieron sin ningun cambió.</a:t>
            </a:r>
          </a:p>
          <a:p>
            <a:pPr algn="just">
              <a:lnSpc>
                <a:spcPts val="2480"/>
              </a:lnSpc>
            </a:pPr>
          </a:p>
          <a:p>
            <a:pPr algn="just">
              <a:lnSpc>
                <a:spcPts val="2480"/>
              </a:lnSpc>
            </a:pPr>
            <a:r>
              <a:rPr lang="en-US" sz="2000">
                <a:solidFill>
                  <a:srgbClr val="FFFFFF"/>
                </a:solidFill>
                <a:latin typeface="Open Sans 1"/>
              </a:rPr>
              <a:t>Se modificó la c</a:t>
            </a:r>
            <a:r>
              <a:rPr lang="en-US" sz="2000">
                <a:solidFill>
                  <a:srgbClr val="FFFFFF"/>
                </a:solidFill>
                <a:latin typeface="Open Sans 1 Light"/>
              </a:rPr>
              <a:t>apa de Salida:</a:t>
            </a:r>
          </a:p>
          <a:p>
            <a:pPr algn="just">
              <a:lnSpc>
                <a:spcPts val="2480"/>
              </a:lnSpc>
            </a:pPr>
            <a:r>
              <a:rPr lang="en-US" sz="2000">
                <a:solidFill>
                  <a:srgbClr val="FFFFFF"/>
                </a:solidFill>
                <a:latin typeface="Open Sans 1 Light"/>
              </a:rPr>
              <a:t>Se usó un solo</a:t>
            </a:r>
            <a:r>
              <a:rPr lang="en-US" sz="2000">
                <a:solidFill>
                  <a:srgbClr val="FFFFFF"/>
                </a:solidFill>
                <a:latin typeface="Open Sans 1 Light"/>
              </a:rPr>
              <a:t> nodo de salida para clasificación binaria. Posteriormente se aplica la función de activación Sigmoide que  proporciona un número con rango entre 0-1 que se interpreta como la probabilidad de que la entrada pertenezca a la clase positiva</a:t>
            </a:r>
          </a:p>
        </p:txBody>
      </p:sp>
      <p:sp>
        <p:nvSpPr>
          <p:cNvPr name="TextBox 6" id="6"/>
          <p:cNvSpPr txBox="true"/>
          <p:nvPr/>
        </p:nvSpPr>
        <p:spPr>
          <a:xfrm rot="0">
            <a:off x="5305292" y="5825616"/>
            <a:ext cx="7451178" cy="627634"/>
          </a:xfrm>
          <a:prstGeom prst="rect">
            <a:avLst/>
          </a:prstGeom>
        </p:spPr>
        <p:txBody>
          <a:bodyPr anchor="t" rtlCol="false" tIns="0" lIns="0" bIns="0" rIns="0">
            <a:spAutoFit/>
          </a:bodyPr>
          <a:lstStyle/>
          <a:p>
            <a:pPr>
              <a:lnSpc>
                <a:spcPts val="5168"/>
              </a:lnSpc>
            </a:pPr>
            <a:r>
              <a:rPr lang="en-US" sz="3800" spc="38">
                <a:solidFill>
                  <a:srgbClr val="57664E"/>
                </a:solidFill>
                <a:latin typeface="Playfair Display Bold"/>
              </a:rPr>
              <a:t>BUCLE DE ENTRENAMIENTO</a:t>
            </a:r>
          </a:p>
        </p:txBody>
      </p:sp>
      <p:sp>
        <p:nvSpPr>
          <p:cNvPr name="AutoShape 7" id="7"/>
          <p:cNvSpPr/>
          <p:nvPr/>
        </p:nvSpPr>
        <p:spPr>
          <a:xfrm>
            <a:off x="2211319" y="7109202"/>
            <a:ext cx="0" cy="1414653"/>
          </a:xfrm>
          <a:prstGeom prst="line">
            <a:avLst/>
          </a:prstGeom>
          <a:ln cap="rnd" w="47625">
            <a:solidFill>
              <a:srgbClr val="57664E"/>
            </a:solidFill>
            <a:prstDash val="solid"/>
            <a:headEnd type="none" len="sm" w="sm"/>
            <a:tailEnd type="none" len="sm" w="sm"/>
          </a:ln>
        </p:spPr>
      </p:sp>
      <p:grpSp>
        <p:nvGrpSpPr>
          <p:cNvPr name="Group 8" id="8"/>
          <p:cNvGrpSpPr/>
          <p:nvPr/>
        </p:nvGrpSpPr>
        <p:grpSpPr>
          <a:xfrm rot="0">
            <a:off x="2622143" y="6896961"/>
            <a:ext cx="4954076" cy="2580053"/>
            <a:chOff x="0" y="0"/>
            <a:chExt cx="6605434" cy="3440071"/>
          </a:xfrm>
        </p:grpSpPr>
        <p:sp>
          <p:nvSpPr>
            <p:cNvPr name="TextBox 9" id="9"/>
            <p:cNvSpPr txBox="true"/>
            <p:nvPr/>
          </p:nvSpPr>
          <p:spPr>
            <a:xfrm rot="0">
              <a:off x="0" y="-38100"/>
              <a:ext cx="6605434" cy="682413"/>
            </a:xfrm>
            <a:prstGeom prst="rect">
              <a:avLst/>
            </a:prstGeom>
          </p:spPr>
          <p:txBody>
            <a:bodyPr anchor="t" rtlCol="false" tIns="0" lIns="0" bIns="0" rIns="0">
              <a:spAutoFit/>
            </a:bodyPr>
            <a:lstStyle/>
            <a:p>
              <a:pPr>
                <a:lnSpc>
                  <a:spcPts val="4160"/>
                </a:lnSpc>
              </a:pPr>
              <a:r>
                <a:rPr lang="en-US" sz="3200" spc="288">
                  <a:solidFill>
                    <a:srgbClr val="000000"/>
                  </a:solidFill>
                  <a:latin typeface="Raleway"/>
                </a:rPr>
                <a:t>Validación</a:t>
              </a:r>
            </a:p>
          </p:txBody>
        </p:sp>
        <p:sp>
          <p:nvSpPr>
            <p:cNvPr name="TextBox 10" id="10"/>
            <p:cNvSpPr txBox="true"/>
            <p:nvPr/>
          </p:nvSpPr>
          <p:spPr>
            <a:xfrm rot="0">
              <a:off x="0" y="934996"/>
              <a:ext cx="6605434" cy="2482215"/>
            </a:xfrm>
            <a:prstGeom prst="rect">
              <a:avLst/>
            </a:prstGeom>
          </p:spPr>
          <p:txBody>
            <a:bodyPr anchor="t" rtlCol="false" tIns="0" lIns="0" bIns="0" rIns="0">
              <a:spAutoFit/>
            </a:bodyPr>
            <a:lstStyle/>
            <a:p>
              <a:pPr algn="just">
                <a:lnSpc>
                  <a:spcPts val="2520"/>
                </a:lnSpc>
              </a:pPr>
              <a:r>
                <a:rPr lang="en-US" sz="1800" spc="90">
                  <a:solidFill>
                    <a:srgbClr val="000000"/>
                  </a:solidFill>
                  <a:latin typeface="Open Sans 1"/>
                </a:rPr>
                <a:t>Se dividió el set de datos para realizar un paso de validación en el entrenamiento usando “</a:t>
              </a:r>
              <a:r>
                <a:rPr lang="en-US" sz="1800" spc="90">
                  <a:solidFill>
                    <a:srgbClr val="000000"/>
                  </a:solidFill>
                  <a:latin typeface="Open Sans 1 Italics"/>
                </a:rPr>
                <a:t>train_test_split</a:t>
              </a:r>
              <a:r>
                <a:rPr lang="en-US" sz="1800" spc="90">
                  <a:solidFill>
                    <a:srgbClr val="000000"/>
                  </a:solidFill>
                  <a:latin typeface="Open Sans 1"/>
                </a:rPr>
                <a:t>” perteneciente al módulo “</a:t>
              </a:r>
              <a:r>
                <a:rPr lang="en-US" sz="1800" spc="90">
                  <a:solidFill>
                    <a:srgbClr val="000000"/>
                  </a:solidFill>
                  <a:latin typeface="Open Sans 1 Italics"/>
                </a:rPr>
                <a:t>sklearn.model_selection</a:t>
              </a:r>
              <a:r>
                <a:rPr lang="en-US" sz="1800" spc="90">
                  <a:solidFill>
                    <a:srgbClr val="000000"/>
                  </a:solidFill>
                  <a:latin typeface="Open Sans 1"/>
                </a:rPr>
                <a:t>” (semilla 42). </a:t>
              </a:r>
            </a:p>
            <a:p>
              <a:pPr algn="just">
                <a:lnSpc>
                  <a:spcPts val="2520"/>
                </a:lnSpc>
              </a:pPr>
            </a:p>
          </p:txBody>
        </p:sp>
      </p:grpSp>
      <p:sp>
        <p:nvSpPr>
          <p:cNvPr name="AutoShape 11" id="11"/>
          <p:cNvSpPr/>
          <p:nvPr/>
        </p:nvSpPr>
        <p:spPr>
          <a:xfrm>
            <a:off x="8470583" y="7109202"/>
            <a:ext cx="0" cy="1414653"/>
          </a:xfrm>
          <a:prstGeom prst="line">
            <a:avLst/>
          </a:prstGeom>
          <a:ln cap="rnd" w="47625">
            <a:solidFill>
              <a:srgbClr val="57664E"/>
            </a:solidFill>
            <a:prstDash val="solid"/>
            <a:headEnd type="none" len="sm" w="sm"/>
            <a:tailEnd type="none" len="sm" w="sm"/>
          </a:ln>
        </p:spPr>
      </p:sp>
      <p:grpSp>
        <p:nvGrpSpPr>
          <p:cNvPr name="Group 12" id="12"/>
          <p:cNvGrpSpPr/>
          <p:nvPr/>
        </p:nvGrpSpPr>
        <p:grpSpPr>
          <a:xfrm rot="0">
            <a:off x="8875597" y="6786625"/>
            <a:ext cx="7761745" cy="2580053"/>
            <a:chOff x="0" y="0"/>
            <a:chExt cx="10348994" cy="3440071"/>
          </a:xfrm>
        </p:grpSpPr>
        <p:sp>
          <p:nvSpPr>
            <p:cNvPr name="TextBox 13" id="13"/>
            <p:cNvSpPr txBox="true"/>
            <p:nvPr/>
          </p:nvSpPr>
          <p:spPr>
            <a:xfrm rot="0">
              <a:off x="0" y="-38100"/>
              <a:ext cx="10348994" cy="682413"/>
            </a:xfrm>
            <a:prstGeom prst="rect">
              <a:avLst/>
            </a:prstGeom>
          </p:spPr>
          <p:txBody>
            <a:bodyPr anchor="t" rtlCol="false" tIns="0" lIns="0" bIns="0" rIns="0">
              <a:spAutoFit/>
            </a:bodyPr>
            <a:lstStyle/>
            <a:p>
              <a:pPr>
                <a:lnSpc>
                  <a:spcPts val="4160"/>
                </a:lnSpc>
              </a:pPr>
              <a:r>
                <a:rPr lang="en-US" sz="3200" spc="288">
                  <a:solidFill>
                    <a:srgbClr val="000000"/>
                  </a:solidFill>
                  <a:latin typeface="Raleway"/>
                </a:rPr>
                <a:t>Early stoping</a:t>
              </a:r>
            </a:p>
          </p:txBody>
        </p:sp>
        <p:sp>
          <p:nvSpPr>
            <p:cNvPr name="TextBox 14" id="14"/>
            <p:cNvSpPr txBox="true"/>
            <p:nvPr/>
          </p:nvSpPr>
          <p:spPr>
            <a:xfrm rot="0">
              <a:off x="0" y="934996"/>
              <a:ext cx="10348994" cy="2482215"/>
            </a:xfrm>
            <a:prstGeom prst="rect">
              <a:avLst/>
            </a:prstGeom>
          </p:spPr>
          <p:txBody>
            <a:bodyPr anchor="t" rtlCol="false" tIns="0" lIns="0" bIns="0" rIns="0">
              <a:spAutoFit/>
            </a:bodyPr>
            <a:lstStyle/>
            <a:p>
              <a:pPr algn="just">
                <a:lnSpc>
                  <a:spcPts val="2520"/>
                </a:lnSpc>
              </a:pPr>
              <a:r>
                <a:rPr lang="en-US" sz="1800" spc="90">
                  <a:solidFill>
                    <a:srgbClr val="000000"/>
                  </a:solidFill>
                  <a:latin typeface="Open Sans 2"/>
                </a:rPr>
                <a:t>Se modificó el bucle de entrenamiento para recibir un parámetro “paciencia” (en este caso de 15). Al completarse cada época, se compara la pérdida obtenida con la mejor hasta el momento, y en caso de no mejorar en número de casos indicados por el parámetro paciencia, se detiene el entrenamiento y se indica la pérdida final así como la época en la que se obtuvo.</a:t>
              </a: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0" y="9681748"/>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a:off x="17707596" y="0"/>
            <a:ext cx="0" cy="4816218"/>
          </a:xfrm>
          <a:prstGeom prst="line">
            <a:avLst/>
          </a:prstGeom>
          <a:ln cap="rnd" w="47625">
            <a:solidFill>
              <a:srgbClr val="CB9F80"/>
            </a:solidFill>
            <a:prstDash val="solid"/>
            <a:headEnd type="none" len="sm" w="sm"/>
            <a:tailEnd type="none" len="sm" w="sm"/>
          </a:ln>
        </p:spPr>
      </p:sp>
      <p:grpSp>
        <p:nvGrpSpPr>
          <p:cNvPr name="Group 4" id="4"/>
          <p:cNvGrpSpPr/>
          <p:nvPr/>
        </p:nvGrpSpPr>
        <p:grpSpPr>
          <a:xfrm rot="0">
            <a:off x="1269957" y="1028700"/>
            <a:ext cx="8583494" cy="8229600"/>
            <a:chOff x="0" y="0"/>
            <a:chExt cx="3091728" cy="2964257"/>
          </a:xfrm>
        </p:grpSpPr>
        <p:sp>
          <p:nvSpPr>
            <p:cNvPr name="Freeform 5" id="5"/>
            <p:cNvSpPr/>
            <p:nvPr/>
          </p:nvSpPr>
          <p:spPr>
            <a:xfrm flipH="false" flipV="false" rot="0">
              <a:off x="0" y="0"/>
              <a:ext cx="3091728" cy="2964257"/>
            </a:xfrm>
            <a:custGeom>
              <a:avLst/>
              <a:gdLst/>
              <a:ahLst/>
              <a:cxnLst/>
              <a:rect r="r" b="b" t="t" l="l"/>
              <a:pathLst>
                <a:path h="2964257" w="3091728">
                  <a:moveTo>
                    <a:pt x="0" y="0"/>
                  </a:moveTo>
                  <a:lnTo>
                    <a:pt x="3091728" y="0"/>
                  </a:lnTo>
                  <a:lnTo>
                    <a:pt x="3091728" y="2964257"/>
                  </a:lnTo>
                  <a:lnTo>
                    <a:pt x="0" y="2964257"/>
                  </a:lnTo>
                  <a:close/>
                </a:path>
              </a:pathLst>
            </a:custGeom>
            <a:solidFill>
              <a:srgbClr val="A67C5E"/>
            </a:solidFill>
          </p:spPr>
        </p:sp>
      </p:grpSp>
      <p:sp>
        <p:nvSpPr>
          <p:cNvPr name="TextBox 6" id="6"/>
          <p:cNvSpPr txBox="true"/>
          <p:nvPr/>
        </p:nvSpPr>
        <p:spPr>
          <a:xfrm rot="0">
            <a:off x="2852781" y="1659286"/>
            <a:ext cx="5417847" cy="484505"/>
          </a:xfrm>
          <a:prstGeom prst="rect">
            <a:avLst/>
          </a:prstGeom>
        </p:spPr>
        <p:txBody>
          <a:bodyPr anchor="t" rtlCol="false" tIns="0" lIns="0" bIns="0" rIns="0">
            <a:spAutoFit/>
          </a:bodyPr>
          <a:lstStyle/>
          <a:p>
            <a:pPr algn="ctr">
              <a:lnSpc>
                <a:spcPts val="3700"/>
              </a:lnSpc>
            </a:pPr>
            <a:r>
              <a:rPr lang="en-US" sz="3700" spc="74">
                <a:solidFill>
                  <a:srgbClr val="FFFFFF"/>
                </a:solidFill>
                <a:latin typeface="Playfair Display Bold"/>
              </a:rPr>
              <a:t>HIPERPARÁMETROS</a:t>
            </a:r>
          </a:p>
        </p:txBody>
      </p:sp>
      <p:sp>
        <p:nvSpPr>
          <p:cNvPr name="TextBox 7" id="7"/>
          <p:cNvSpPr txBox="true"/>
          <p:nvPr/>
        </p:nvSpPr>
        <p:spPr>
          <a:xfrm rot="0">
            <a:off x="2083864" y="2602441"/>
            <a:ext cx="7185521" cy="5971540"/>
          </a:xfrm>
          <a:prstGeom prst="rect">
            <a:avLst/>
          </a:prstGeom>
        </p:spPr>
        <p:txBody>
          <a:bodyPr anchor="t" rtlCol="false" tIns="0" lIns="0" bIns="0" rIns="0">
            <a:spAutoFit/>
          </a:bodyPr>
          <a:lstStyle/>
          <a:p>
            <a:pPr marL="431801" indent="-215900" lvl="1">
              <a:lnSpc>
                <a:spcPts val="2480"/>
              </a:lnSpc>
              <a:buFont typeface="Arial"/>
              <a:buChar char="•"/>
            </a:pPr>
            <a:r>
              <a:rPr lang="en-US" sz="2000">
                <a:solidFill>
                  <a:srgbClr val="FFFFFF"/>
                </a:solidFill>
                <a:latin typeface="Open Sans 1 Light"/>
              </a:rPr>
              <a:t>Número de capas y unidades: 162 nodos de entrada, 3 capas ocultas, 1 nodo de salida.</a:t>
            </a:r>
          </a:p>
          <a:p>
            <a:pPr>
              <a:lnSpc>
                <a:spcPts val="2480"/>
              </a:lnSpc>
            </a:pPr>
          </a:p>
          <a:p>
            <a:pPr marL="431801" indent="-215900" lvl="1">
              <a:lnSpc>
                <a:spcPts val="2480"/>
              </a:lnSpc>
              <a:buFont typeface="Arial"/>
              <a:buChar char="•"/>
            </a:pPr>
            <a:r>
              <a:rPr lang="en-US" sz="2000">
                <a:solidFill>
                  <a:srgbClr val="FFFFFF"/>
                </a:solidFill>
                <a:latin typeface="Open Sans 1"/>
              </a:rPr>
              <a:t>Función de activación en las capas ocultas: ReLU</a:t>
            </a:r>
          </a:p>
          <a:p>
            <a:pPr>
              <a:lnSpc>
                <a:spcPts val="2480"/>
              </a:lnSpc>
            </a:pPr>
          </a:p>
          <a:p>
            <a:pPr marL="431801" indent="-215900" lvl="1">
              <a:lnSpc>
                <a:spcPts val="2480"/>
              </a:lnSpc>
              <a:buFont typeface="Arial"/>
              <a:buChar char="•"/>
            </a:pPr>
            <a:r>
              <a:rPr lang="en-US" sz="2000">
                <a:solidFill>
                  <a:srgbClr val="FFFFFF"/>
                </a:solidFill>
                <a:latin typeface="Open Sans 1"/>
              </a:rPr>
              <a:t>Función de activación en la capa de salida: Sigmoide</a:t>
            </a:r>
          </a:p>
          <a:p>
            <a:pPr>
              <a:lnSpc>
                <a:spcPts val="2480"/>
              </a:lnSpc>
            </a:pPr>
          </a:p>
          <a:p>
            <a:pPr marL="431801" indent="-215900" lvl="1">
              <a:lnSpc>
                <a:spcPts val="2480"/>
              </a:lnSpc>
              <a:buFont typeface="Arial"/>
              <a:buChar char="•"/>
            </a:pPr>
            <a:r>
              <a:rPr lang="en-US" sz="2000">
                <a:solidFill>
                  <a:srgbClr val="FFFFFF"/>
                </a:solidFill>
                <a:latin typeface="Open Sans 1"/>
              </a:rPr>
              <a:t>Tamaño de lote: 1 </a:t>
            </a:r>
          </a:p>
          <a:p>
            <a:pPr>
              <a:lnSpc>
                <a:spcPts val="2480"/>
              </a:lnSpc>
            </a:pPr>
          </a:p>
          <a:p>
            <a:pPr marL="431801" indent="-215900" lvl="1">
              <a:lnSpc>
                <a:spcPts val="2480"/>
              </a:lnSpc>
              <a:buFont typeface="Arial"/>
              <a:buChar char="•"/>
            </a:pPr>
            <a:r>
              <a:rPr lang="en-US" sz="2000">
                <a:solidFill>
                  <a:srgbClr val="FFFFFF"/>
                </a:solidFill>
                <a:latin typeface="Open Sans 1 Light"/>
              </a:rPr>
              <a:t>Épocas de entrenamiento (máx.): 10,000</a:t>
            </a:r>
          </a:p>
          <a:p>
            <a:pPr>
              <a:lnSpc>
                <a:spcPts val="2480"/>
              </a:lnSpc>
            </a:pPr>
          </a:p>
          <a:p>
            <a:pPr marL="863601" indent="-287867" lvl="2">
              <a:lnSpc>
                <a:spcPts val="2480"/>
              </a:lnSpc>
              <a:buFont typeface="Arial"/>
              <a:buChar char="⚬"/>
            </a:pPr>
            <a:r>
              <a:rPr lang="en-US" sz="2000">
                <a:solidFill>
                  <a:srgbClr val="FFFFFF"/>
                </a:solidFill>
                <a:latin typeface="Open Sans 1 Light"/>
              </a:rPr>
              <a:t>Implementación de “</a:t>
            </a:r>
            <a:r>
              <a:rPr lang="en-US" sz="2000">
                <a:solidFill>
                  <a:srgbClr val="FFFFFF"/>
                </a:solidFill>
                <a:latin typeface="Open Sans 1 Light Italics"/>
              </a:rPr>
              <a:t>Early Stoping</a:t>
            </a:r>
            <a:r>
              <a:rPr lang="en-US" sz="2000">
                <a:solidFill>
                  <a:srgbClr val="FFFFFF"/>
                </a:solidFill>
                <a:latin typeface="Open Sans 1 Light"/>
              </a:rPr>
              <a:t>”</a:t>
            </a:r>
          </a:p>
          <a:p>
            <a:pPr marL="863601" indent="-287867" lvl="2">
              <a:lnSpc>
                <a:spcPts val="2480"/>
              </a:lnSpc>
              <a:buFont typeface="Arial"/>
              <a:buChar char="⚬"/>
            </a:pPr>
            <a:r>
              <a:rPr lang="en-US" sz="2000">
                <a:solidFill>
                  <a:srgbClr val="FFFFFF"/>
                </a:solidFill>
                <a:latin typeface="Open Sans 1 Light"/>
              </a:rPr>
              <a:t>Paciencia: 40</a:t>
            </a:r>
          </a:p>
          <a:p>
            <a:pPr>
              <a:lnSpc>
                <a:spcPts val="2480"/>
              </a:lnSpc>
            </a:pPr>
          </a:p>
          <a:p>
            <a:pPr marL="431801" indent="-215900" lvl="1">
              <a:lnSpc>
                <a:spcPts val="2480"/>
              </a:lnSpc>
              <a:buFont typeface="Arial"/>
              <a:buChar char="•"/>
            </a:pPr>
            <a:r>
              <a:rPr lang="en-US" sz="2000">
                <a:solidFill>
                  <a:srgbClr val="FFFFFF"/>
                </a:solidFill>
                <a:latin typeface="Open Sans 1 Light"/>
              </a:rPr>
              <a:t>Optimizador: Descenso de Gradiente Estocástico (SGD)</a:t>
            </a:r>
          </a:p>
          <a:p>
            <a:pPr>
              <a:lnSpc>
                <a:spcPts val="2480"/>
              </a:lnSpc>
            </a:pPr>
          </a:p>
          <a:p>
            <a:pPr marL="431801" indent="-215900" lvl="1">
              <a:lnSpc>
                <a:spcPts val="2480"/>
              </a:lnSpc>
              <a:buFont typeface="Arial"/>
              <a:buChar char="•"/>
            </a:pPr>
            <a:r>
              <a:rPr lang="en-US" sz="2000">
                <a:solidFill>
                  <a:srgbClr val="FFFFFF"/>
                </a:solidFill>
                <a:latin typeface="Open Sans 1 Light"/>
              </a:rPr>
              <a:t>Función de pérdida: Entropía cruzada</a:t>
            </a:r>
          </a:p>
          <a:p>
            <a:pPr>
              <a:lnSpc>
                <a:spcPts val="2480"/>
              </a:lnSpc>
            </a:pPr>
          </a:p>
          <a:p>
            <a:pPr marL="431801" indent="-215900" lvl="1">
              <a:lnSpc>
                <a:spcPts val="2480"/>
              </a:lnSpc>
              <a:buFont typeface="Arial"/>
              <a:buChar char="•"/>
            </a:pPr>
            <a:r>
              <a:rPr lang="en-US" sz="2000">
                <a:solidFill>
                  <a:srgbClr val="FFFFFF"/>
                </a:solidFill>
                <a:latin typeface="Open Sans 1 Light"/>
              </a:rPr>
              <a:t>“Learnning rate“ : 0.0085</a:t>
            </a:r>
          </a:p>
        </p:txBody>
      </p:sp>
      <p:grpSp>
        <p:nvGrpSpPr>
          <p:cNvPr name="Group 8" id="8"/>
          <p:cNvGrpSpPr/>
          <p:nvPr/>
        </p:nvGrpSpPr>
        <p:grpSpPr>
          <a:xfrm rot="0">
            <a:off x="10499542" y="3674676"/>
            <a:ext cx="6538152" cy="2449554"/>
            <a:chOff x="0" y="0"/>
            <a:chExt cx="8717536" cy="3266072"/>
          </a:xfrm>
        </p:grpSpPr>
        <p:grpSp>
          <p:nvGrpSpPr>
            <p:cNvPr name="Group 9" id="9"/>
            <p:cNvGrpSpPr/>
            <p:nvPr/>
          </p:nvGrpSpPr>
          <p:grpSpPr>
            <a:xfrm rot="0">
              <a:off x="0" y="0"/>
              <a:ext cx="8717536" cy="3266072"/>
              <a:chOff x="0" y="0"/>
              <a:chExt cx="1721982" cy="645150"/>
            </a:xfrm>
          </p:grpSpPr>
          <p:sp>
            <p:nvSpPr>
              <p:cNvPr name="Freeform 10" id="10"/>
              <p:cNvSpPr/>
              <p:nvPr/>
            </p:nvSpPr>
            <p:spPr>
              <a:xfrm flipH="false" flipV="false" rot="0">
                <a:off x="0" y="0"/>
                <a:ext cx="1721982" cy="645150"/>
              </a:xfrm>
              <a:custGeom>
                <a:avLst/>
                <a:gdLst/>
                <a:ahLst/>
                <a:cxnLst/>
                <a:rect r="r" b="b" t="t" l="l"/>
                <a:pathLst>
                  <a:path h="645150" w="1721982">
                    <a:moveTo>
                      <a:pt x="60390" y="0"/>
                    </a:moveTo>
                    <a:lnTo>
                      <a:pt x="1661593" y="0"/>
                    </a:lnTo>
                    <a:cubicBezTo>
                      <a:pt x="1694945" y="0"/>
                      <a:pt x="1721982" y="27037"/>
                      <a:pt x="1721982" y="60390"/>
                    </a:cubicBezTo>
                    <a:lnTo>
                      <a:pt x="1721982" y="584760"/>
                    </a:lnTo>
                    <a:cubicBezTo>
                      <a:pt x="1721982" y="600777"/>
                      <a:pt x="1715620" y="616137"/>
                      <a:pt x="1704295" y="627462"/>
                    </a:cubicBezTo>
                    <a:cubicBezTo>
                      <a:pt x="1692970" y="638788"/>
                      <a:pt x="1677609" y="645150"/>
                      <a:pt x="1661593" y="645150"/>
                    </a:cubicBezTo>
                    <a:lnTo>
                      <a:pt x="60390" y="645150"/>
                    </a:lnTo>
                    <a:cubicBezTo>
                      <a:pt x="44373" y="645150"/>
                      <a:pt x="29013" y="638788"/>
                      <a:pt x="17688" y="627462"/>
                    </a:cubicBezTo>
                    <a:cubicBezTo>
                      <a:pt x="6362" y="616137"/>
                      <a:pt x="0" y="600777"/>
                      <a:pt x="0" y="584760"/>
                    </a:cubicBezTo>
                    <a:lnTo>
                      <a:pt x="0" y="60390"/>
                    </a:lnTo>
                    <a:cubicBezTo>
                      <a:pt x="0" y="44373"/>
                      <a:pt x="6362" y="29013"/>
                      <a:pt x="17688" y="17688"/>
                    </a:cubicBezTo>
                    <a:cubicBezTo>
                      <a:pt x="29013" y="6362"/>
                      <a:pt x="44373" y="0"/>
                      <a:pt x="60390" y="0"/>
                    </a:cubicBezTo>
                    <a:close/>
                  </a:path>
                </a:pathLst>
              </a:custGeom>
              <a:solidFill>
                <a:srgbClr val="F4EDE1"/>
              </a:solidFill>
            </p:spPr>
          </p:sp>
          <p:sp>
            <p:nvSpPr>
              <p:cNvPr name="TextBox 11" id="11"/>
              <p:cNvSpPr txBox="true"/>
              <p:nvPr/>
            </p:nvSpPr>
            <p:spPr>
              <a:xfrm>
                <a:off x="0" y="38100"/>
                <a:ext cx="1721982" cy="607050"/>
              </a:xfrm>
              <a:prstGeom prst="rect">
                <a:avLst/>
              </a:prstGeom>
            </p:spPr>
            <p:txBody>
              <a:bodyPr anchor="ctr" rtlCol="false" tIns="50800" lIns="50800" bIns="50800" rIns="50800"/>
              <a:lstStyle/>
              <a:p>
                <a:pPr algn="ctr">
                  <a:lnSpc>
                    <a:spcPts val="2000"/>
                  </a:lnSpc>
                </a:pPr>
              </a:p>
            </p:txBody>
          </p:sp>
        </p:grpSp>
        <p:sp>
          <p:nvSpPr>
            <p:cNvPr name="TextBox 12" id="12"/>
            <p:cNvSpPr txBox="true"/>
            <p:nvPr/>
          </p:nvSpPr>
          <p:spPr>
            <a:xfrm rot="0">
              <a:off x="455238" y="501466"/>
              <a:ext cx="7807060" cy="2282190"/>
            </a:xfrm>
            <a:prstGeom prst="rect">
              <a:avLst/>
            </a:prstGeom>
          </p:spPr>
          <p:txBody>
            <a:bodyPr anchor="t" rtlCol="false" tIns="0" lIns="0" bIns="0" rIns="0">
              <a:spAutoFit/>
            </a:bodyPr>
            <a:lstStyle/>
            <a:p>
              <a:pPr algn="ctr">
                <a:lnSpc>
                  <a:spcPts val="2000"/>
                </a:lnSpc>
              </a:pPr>
              <a:r>
                <a:rPr lang="en-US" sz="2000" spc="40">
                  <a:solidFill>
                    <a:srgbClr val="000000"/>
                  </a:solidFill>
                  <a:latin typeface="Glacial Indifference Bold"/>
                </a:rPr>
                <a:t>Entrenamiento</a:t>
              </a:r>
            </a:p>
            <a:p>
              <a:pPr algn="ctr">
                <a:lnSpc>
                  <a:spcPts val="1900"/>
                </a:lnSpc>
              </a:pPr>
            </a:p>
            <a:p>
              <a:pPr algn="ctr">
                <a:lnSpc>
                  <a:spcPts val="1900"/>
                </a:lnSpc>
              </a:pPr>
              <a:r>
                <a:rPr lang="en-US" sz="1900" spc="38">
                  <a:solidFill>
                    <a:srgbClr val="000000"/>
                  </a:solidFill>
                  <a:latin typeface="Glacial Indifference"/>
                </a:rPr>
                <a:t>El valor mínimo de pérdida durante el entrenamiento fue 0.3000054359436035 en la época 1282</a:t>
              </a:r>
            </a:p>
            <a:p>
              <a:pPr algn="ctr">
                <a:lnSpc>
                  <a:spcPts val="1900"/>
                </a:lnSpc>
              </a:pPr>
            </a:p>
            <a:p>
              <a:pPr algn="ctr">
                <a:lnSpc>
                  <a:spcPts val="1900"/>
                </a:lnSpc>
                <a:spcBef>
                  <a:spcPct val="0"/>
                </a:spcBef>
              </a:pPr>
              <a:r>
                <a:rPr lang="en-US" sz="1900" spc="38">
                  <a:solidFill>
                    <a:srgbClr val="000000"/>
                  </a:solidFill>
                  <a:latin typeface="Glacial Indifference"/>
                </a:rPr>
                <a:t> El valor máximo de pérdida durante el entrenamiento fue 1.2226577997207642 en la época 1286</a:t>
              </a:r>
            </a:p>
          </p:txBody>
        </p:sp>
      </p:grpSp>
      <p:grpSp>
        <p:nvGrpSpPr>
          <p:cNvPr name="Group 13" id="13"/>
          <p:cNvGrpSpPr/>
          <p:nvPr/>
        </p:nvGrpSpPr>
        <p:grpSpPr>
          <a:xfrm rot="0">
            <a:off x="10499542" y="6555174"/>
            <a:ext cx="6538152" cy="2459079"/>
            <a:chOff x="0" y="0"/>
            <a:chExt cx="8717536" cy="3278772"/>
          </a:xfrm>
        </p:grpSpPr>
        <p:grpSp>
          <p:nvGrpSpPr>
            <p:cNvPr name="Group 14" id="14"/>
            <p:cNvGrpSpPr/>
            <p:nvPr/>
          </p:nvGrpSpPr>
          <p:grpSpPr>
            <a:xfrm rot="0">
              <a:off x="0" y="0"/>
              <a:ext cx="8717536" cy="3278772"/>
              <a:chOff x="0" y="0"/>
              <a:chExt cx="1721982" cy="647659"/>
            </a:xfrm>
          </p:grpSpPr>
          <p:sp>
            <p:nvSpPr>
              <p:cNvPr name="Freeform 15" id="15"/>
              <p:cNvSpPr/>
              <p:nvPr/>
            </p:nvSpPr>
            <p:spPr>
              <a:xfrm flipH="false" flipV="false" rot="0">
                <a:off x="0" y="0"/>
                <a:ext cx="1721982" cy="647659"/>
              </a:xfrm>
              <a:custGeom>
                <a:avLst/>
                <a:gdLst/>
                <a:ahLst/>
                <a:cxnLst/>
                <a:rect r="r" b="b" t="t" l="l"/>
                <a:pathLst>
                  <a:path h="647659" w="1721982">
                    <a:moveTo>
                      <a:pt x="60390" y="0"/>
                    </a:moveTo>
                    <a:lnTo>
                      <a:pt x="1661593" y="0"/>
                    </a:lnTo>
                    <a:cubicBezTo>
                      <a:pt x="1694945" y="0"/>
                      <a:pt x="1721982" y="27037"/>
                      <a:pt x="1721982" y="60390"/>
                    </a:cubicBezTo>
                    <a:lnTo>
                      <a:pt x="1721982" y="587269"/>
                    </a:lnTo>
                    <a:cubicBezTo>
                      <a:pt x="1721982" y="603285"/>
                      <a:pt x="1715620" y="618646"/>
                      <a:pt x="1704295" y="629971"/>
                    </a:cubicBezTo>
                    <a:cubicBezTo>
                      <a:pt x="1692970" y="641296"/>
                      <a:pt x="1677609" y="647659"/>
                      <a:pt x="1661593" y="647659"/>
                    </a:cubicBezTo>
                    <a:lnTo>
                      <a:pt x="60390" y="647659"/>
                    </a:lnTo>
                    <a:cubicBezTo>
                      <a:pt x="44373" y="647659"/>
                      <a:pt x="29013" y="641296"/>
                      <a:pt x="17688" y="629971"/>
                    </a:cubicBezTo>
                    <a:cubicBezTo>
                      <a:pt x="6362" y="618646"/>
                      <a:pt x="0" y="603285"/>
                      <a:pt x="0" y="587269"/>
                    </a:cubicBezTo>
                    <a:lnTo>
                      <a:pt x="0" y="60390"/>
                    </a:lnTo>
                    <a:cubicBezTo>
                      <a:pt x="0" y="44373"/>
                      <a:pt x="6362" y="29013"/>
                      <a:pt x="17688" y="17688"/>
                    </a:cubicBezTo>
                    <a:cubicBezTo>
                      <a:pt x="29013" y="6362"/>
                      <a:pt x="44373" y="0"/>
                      <a:pt x="60390" y="0"/>
                    </a:cubicBezTo>
                    <a:close/>
                  </a:path>
                </a:pathLst>
              </a:custGeom>
              <a:solidFill>
                <a:srgbClr val="F4EDE1"/>
              </a:solidFill>
            </p:spPr>
          </p:sp>
          <p:sp>
            <p:nvSpPr>
              <p:cNvPr name="TextBox 16" id="16"/>
              <p:cNvSpPr txBox="true"/>
              <p:nvPr/>
            </p:nvSpPr>
            <p:spPr>
              <a:xfrm>
                <a:off x="0" y="38100"/>
                <a:ext cx="1721982" cy="609559"/>
              </a:xfrm>
              <a:prstGeom prst="rect">
                <a:avLst/>
              </a:prstGeom>
            </p:spPr>
            <p:txBody>
              <a:bodyPr anchor="ctr" rtlCol="false" tIns="50800" lIns="50800" bIns="50800" rIns="50800"/>
              <a:lstStyle/>
              <a:p>
                <a:pPr algn="ctr">
                  <a:lnSpc>
                    <a:spcPts val="2000"/>
                  </a:lnSpc>
                </a:pPr>
              </a:p>
            </p:txBody>
          </p:sp>
        </p:grpSp>
        <p:sp>
          <p:nvSpPr>
            <p:cNvPr name="TextBox 17" id="17"/>
            <p:cNvSpPr txBox="true"/>
            <p:nvPr/>
          </p:nvSpPr>
          <p:spPr>
            <a:xfrm rot="0">
              <a:off x="455238" y="501466"/>
              <a:ext cx="7807060" cy="2294890"/>
            </a:xfrm>
            <a:prstGeom prst="rect">
              <a:avLst/>
            </a:prstGeom>
          </p:spPr>
          <p:txBody>
            <a:bodyPr anchor="t" rtlCol="false" tIns="0" lIns="0" bIns="0" rIns="0">
              <a:spAutoFit/>
            </a:bodyPr>
            <a:lstStyle/>
            <a:p>
              <a:pPr algn="ctr">
                <a:lnSpc>
                  <a:spcPts val="2000"/>
                </a:lnSpc>
              </a:pPr>
              <a:r>
                <a:rPr lang="en-US" sz="2000" spc="40">
                  <a:solidFill>
                    <a:srgbClr val="000000"/>
                  </a:solidFill>
                  <a:latin typeface="Glacial Indifference Bold"/>
                </a:rPr>
                <a:t>Validación</a:t>
              </a:r>
            </a:p>
            <a:p>
              <a:pPr algn="ctr">
                <a:lnSpc>
                  <a:spcPts val="2000"/>
                </a:lnSpc>
              </a:pPr>
            </a:p>
            <a:p>
              <a:pPr algn="ctr">
                <a:lnSpc>
                  <a:spcPts val="1900"/>
                </a:lnSpc>
              </a:pPr>
              <a:r>
                <a:rPr lang="en-US" sz="1900" spc="38">
                  <a:solidFill>
                    <a:srgbClr val="000000"/>
                  </a:solidFill>
                  <a:latin typeface="Glacial Indifference"/>
                </a:rPr>
                <a:t>El valor mínimo de pérdida durante la validación fue </a:t>
              </a:r>
            </a:p>
            <a:p>
              <a:pPr algn="ctr">
                <a:lnSpc>
                  <a:spcPts val="1900"/>
                </a:lnSpc>
              </a:pPr>
              <a:r>
                <a:rPr lang="en-US" sz="1900" spc="38">
                  <a:solidFill>
                    <a:srgbClr val="000000"/>
                  </a:solidFill>
                  <a:latin typeface="Glacial Indifference"/>
                </a:rPr>
                <a:t>0.3928053677082062 en la época 1282</a:t>
              </a:r>
            </a:p>
            <a:p>
              <a:pPr algn="ctr">
                <a:lnSpc>
                  <a:spcPts val="1900"/>
                </a:lnSpc>
              </a:pPr>
            </a:p>
            <a:p>
              <a:pPr algn="ctr">
                <a:lnSpc>
                  <a:spcPts val="1900"/>
                </a:lnSpc>
              </a:pPr>
              <a:r>
                <a:rPr lang="en-US" sz="1900" spc="38">
                  <a:solidFill>
                    <a:srgbClr val="000000"/>
                  </a:solidFill>
                  <a:latin typeface="Glacial Indifference"/>
                </a:rPr>
                <a:t>El valor máximo de pérdida durante la validación fue </a:t>
              </a:r>
            </a:p>
            <a:p>
              <a:pPr algn="ctr">
                <a:lnSpc>
                  <a:spcPts val="1900"/>
                </a:lnSpc>
                <a:spcBef>
                  <a:spcPct val="0"/>
                </a:spcBef>
              </a:pPr>
              <a:r>
                <a:rPr lang="en-US" sz="1900" spc="38">
                  <a:solidFill>
                    <a:srgbClr val="000000"/>
                  </a:solidFill>
                  <a:latin typeface="Glacial Indifference"/>
                </a:rPr>
                <a:t>1.7320414781570435 en la época 1285</a:t>
              </a:r>
            </a:p>
          </p:txBody>
        </p:sp>
      </p:grpSp>
      <p:grpSp>
        <p:nvGrpSpPr>
          <p:cNvPr name="Group 18" id="18"/>
          <p:cNvGrpSpPr/>
          <p:nvPr/>
        </p:nvGrpSpPr>
        <p:grpSpPr>
          <a:xfrm rot="0">
            <a:off x="11241300" y="1272747"/>
            <a:ext cx="5054635" cy="1973304"/>
            <a:chOff x="0" y="0"/>
            <a:chExt cx="6739514" cy="2631072"/>
          </a:xfrm>
        </p:grpSpPr>
        <p:grpSp>
          <p:nvGrpSpPr>
            <p:cNvPr name="Group 19" id="19"/>
            <p:cNvGrpSpPr/>
            <p:nvPr/>
          </p:nvGrpSpPr>
          <p:grpSpPr>
            <a:xfrm rot="0">
              <a:off x="0" y="0"/>
              <a:ext cx="6739514" cy="2631072"/>
              <a:chOff x="0" y="0"/>
              <a:chExt cx="1331262" cy="519718"/>
            </a:xfrm>
          </p:grpSpPr>
          <p:sp>
            <p:nvSpPr>
              <p:cNvPr name="Freeform 20" id="20"/>
              <p:cNvSpPr/>
              <p:nvPr/>
            </p:nvSpPr>
            <p:spPr>
              <a:xfrm flipH="false" flipV="false" rot="0">
                <a:off x="0" y="0"/>
                <a:ext cx="1331262" cy="519718"/>
              </a:xfrm>
              <a:custGeom>
                <a:avLst/>
                <a:gdLst/>
                <a:ahLst/>
                <a:cxnLst/>
                <a:rect r="r" b="b" t="t" l="l"/>
                <a:pathLst>
                  <a:path h="519718" w="1331262">
                    <a:moveTo>
                      <a:pt x="78114" y="0"/>
                    </a:moveTo>
                    <a:lnTo>
                      <a:pt x="1253148" y="0"/>
                    </a:lnTo>
                    <a:cubicBezTo>
                      <a:pt x="1273865" y="0"/>
                      <a:pt x="1293734" y="8230"/>
                      <a:pt x="1308383" y="22879"/>
                    </a:cubicBezTo>
                    <a:cubicBezTo>
                      <a:pt x="1323032" y="37528"/>
                      <a:pt x="1331262" y="57397"/>
                      <a:pt x="1331262" y="78114"/>
                    </a:cubicBezTo>
                    <a:lnTo>
                      <a:pt x="1331262" y="441604"/>
                    </a:lnTo>
                    <a:cubicBezTo>
                      <a:pt x="1331262" y="484745"/>
                      <a:pt x="1296289" y="519718"/>
                      <a:pt x="1253148" y="519718"/>
                    </a:cubicBezTo>
                    <a:lnTo>
                      <a:pt x="78114" y="519718"/>
                    </a:lnTo>
                    <a:cubicBezTo>
                      <a:pt x="57397" y="519718"/>
                      <a:pt x="37528" y="511488"/>
                      <a:pt x="22879" y="496839"/>
                    </a:cubicBezTo>
                    <a:cubicBezTo>
                      <a:pt x="8230" y="482190"/>
                      <a:pt x="0" y="462321"/>
                      <a:pt x="0" y="441604"/>
                    </a:cubicBezTo>
                    <a:lnTo>
                      <a:pt x="0" y="78114"/>
                    </a:lnTo>
                    <a:cubicBezTo>
                      <a:pt x="0" y="34973"/>
                      <a:pt x="34973" y="0"/>
                      <a:pt x="78114" y="0"/>
                    </a:cubicBezTo>
                    <a:close/>
                  </a:path>
                </a:pathLst>
              </a:custGeom>
              <a:solidFill>
                <a:srgbClr val="57664E"/>
              </a:solidFill>
            </p:spPr>
          </p:sp>
          <p:sp>
            <p:nvSpPr>
              <p:cNvPr name="TextBox 21" id="21"/>
              <p:cNvSpPr txBox="true"/>
              <p:nvPr/>
            </p:nvSpPr>
            <p:spPr>
              <a:xfrm>
                <a:off x="0" y="38100"/>
                <a:ext cx="1331262" cy="481618"/>
              </a:xfrm>
              <a:prstGeom prst="rect">
                <a:avLst/>
              </a:prstGeom>
            </p:spPr>
            <p:txBody>
              <a:bodyPr anchor="ctr" rtlCol="false" tIns="50800" lIns="50800" bIns="50800" rIns="50800"/>
              <a:lstStyle/>
              <a:p>
                <a:pPr algn="ctr">
                  <a:lnSpc>
                    <a:spcPts val="2000"/>
                  </a:lnSpc>
                </a:pPr>
              </a:p>
            </p:txBody>
          </p:sp>
        </p:grpSp>
        <p:sp>
          <p:nvSpPr>
            <p:cNvPr name="TextBox 22" id="22"/>
            <p:cNvSpPr txBox="true"/>
            <p:nvPr/>
          </p:nvSpPr>
          <p:spPr>
            <a:xfrm rot="0">
              <a:off x="351944" y="510991"/>
              <a:ext cx="6035626" cy="1637665"/>
            </a:xfrm>
            <a:prstGeom prst="rect">
              <a:avLst/>
            </a:prstGeom>
          </p:spPr>
          <p:txBody>
            <a:bodyPr anchor="t" rtlCol="false" tIns="0" lIns="0" bIns="0" rIns="0">
              <a:spAutoFit/>
            </a:bodyPr>
            <a:lstStyle/>
            <a:p>
              <a:pPr algn="ctr">
                <a:lnSpc>
                  <a:spcPts val="1999"/>
                </a:lnSpc>
              </a:pPr>
              <a:r>
                <a:rPr lang="en-US" sz="1999" spc="39">
                  <a:solidFill>
                    <a:srgbClr val="FFFFFF"/>
                  </a:solidFill>
                  <a:latin typeface="Glacial Indifference Bold"/>
                </a:rPr>
                <a:t>“</a:t>
              </a:r>
              <a:r>
                <a:rPr lang="en-US" sz="1999" spc="39">
                  <a:solidFill>
                    <a:srgbClr val="FFFFFF"/>
                  </a:solidFill>
                  <a:latin typeface="Glacial Indifference Bold Italics"/>
                </a:rPr>
                <a:t>Early Stoping</a:t>
              </a:r>
              <a:r>
                <a:rPr lang="en-US" sz="1999" spc="39">
                  <a:solidFill>
                    <a:srgbClr val="FFFFFF"/>
                  </a:solidFill>
                  <a:latin typeface="Glacial Indifference Bold"/>
                </a:rPr>
                <a:t>”</a:t>
              </a:r>
            </a:p>
            <a:p>
              <a:pPr algn="ctr">
                <a:lnSpc>
                  <a:spcPts val="1899"/>
                </a:lnSpc>
              </a:pPr>
            </a:p>
            <a:p>
              <a:pPr algn="ctr">
                <a:lnSpc>
                  <a:spcPts val="1899"/>
                </a:lnSpc>
              </a:pPr>
              <a:r>
                <a:rPr lang="en-US" sz="1899" spc="37">
                  <a:solidFill>
                    <a:srgbClr val="FFFFFF"/>
                  </a:solidFill>
                  <a:latin typeface="Glacial Indifference"/>
                </a:rPr>
                <a:t>Detención temprana en la época 1323</a:t>
              </a:r>
            </a:p>
            <a:p>
              <a:pPr algn="ctr">
                <a:lnSpc>
                  <a:spcPts val="1899"/>
                </a:lnSpc>
                <a:spcBef>
                  <a:spcPct val="0"/>
                </a:spcBef>
              </a:pPr>
              <a:r>
                <a:rPr lang="en-US" sz="1899" spc="37">
                  <a:solidFill>
                    <a:srgbClr val="FFFFFF"/>
                  </a:solidFill>
                  <a:latin typeface="Glacial Indifference"/>
                </a:rPr>
                <a:t>No se ha observado mejora en 40 épocas consecutivas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9681748"/>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flipH="true">
            <a:off x="13189715" y="551042"/>
            <a:ext cx="5098285" cy="0"/>
          </a:xfrm>
          <a:prstGeom prst="line">
            <a:avLst/>
          </a:prstGeom>
          <a:ln cap="rnd" w="47625">
            <a:solidFill>
              <a:srgbClr val="CB9F80"/>
            </a:solidFill>
            <a:prstDash val="solid"/>
            <a:headEnd type="none" len="sm" w="sm"/>
            <a:tailEnd type="none" len="sm" w="sm"/>
          </a:ln>
        </p:spPr>
      </p:sp>
      <p:sp>
        <p:nvSpPr>
          <p:cNvPr name="Freeform 4" id="4"/>
          <p:cNvSpPr/>
          <p:nvPr/>
        </p:nvSpPr>
        <p:spPr>
          <a:xfrm flipH="false" flipV="false" rot="0">
            <a:off x="9144000" y="1543420"/>
            <a:ext cx="8075049" cy="6508461"/>
          </a:xfrm>
          <a:custGeom>
            <a:avLst/>
            <a:gdLst/>
            <a:ahLst/>
            <a:cxnLst/>
            <a:rect r="r" b="b" t="t" l="l"/>
            <a:pathLst>
              <a:path h="6508461" w="8075049">
                <a:moveTo>
                  <a:pt x="0" y="0"/>
                </a:moveTo>
                <a:lnTo>
                  <a:pt x="8075049" y="0"/>
                </a:lnTo>
                <a:lnTo>
                  <a:pt x="8075049" y="6508461"/>
                </a:lnTo>
                <a:lnTo>
                  <a:pt x="0" y="6508461"/>
                </a:lnTo>
                <a:lnTo>
                  <a:pt x="0" y="0"/>
                </a:lnTo>
                <a:close/>
              </a:path>
            </a:pathLst>
          </a:custGeom>
          <a:blipFill>
            <a:blip r:embed="rId2"/>
            <a:stretch>
              <a:fillRect l="0" t="0" r="0" b="0"/>
            </a:stretch>
          </a:blipFill>
        </p:spPr>
      </p:sp>
      <p:sp>
        <p:nvSpPr>
          <p:cNvPr name="Freeform 5" id="5"/>
          <p:cNvSpPr/>
          <p:nvPr/>
        </p:nvSpPr>
        <p:spPr>
          <a:xfrm flipH="false" flipV="false" rot="0">
            <a:off x="1028700" y="1543420"/>
            <a:ext cx="8075049" cy="6508461"/>
          </a:xfrm>
          <a:custGeom>
            <a:avLst/>
            <a:gdLst/>
            <a:ahLst/>
            <a:cxnLst/>
            <a:rect r="r" b="b" t="t" l="l"/>
            <a:pathLst>
              <a:path h="6508461" w="8075049">
                <a:moveTo>
                  <a:pt x="0" y="0"/>
                </a:moveTo>
                <a:lnTo>
                  <a:pt x="8075049" y="0"/>
                </a:lnTo>
                <a:lnTo>
                  <a:pt x="8075049" y="6508461"/>
                </a:lnTo>
                <a:lnTo>
                  <a:pt x="0" y="6508461"/>
                </a:lnTo>
                <a:lnTo>
                  <a:pt x="0" y="0"/>
                </a:lnTo>
                <a:close/>
              </a:path>
            </a:pathLst>
          </a:custGeom>
          <a:blipFill>
            <a:blip r:embed="rId3"/>
            <a:stretch>
              <a:fillRect l="0" t="0" r="0" b="0"/>
            </a:stretch>
          </a:blipFill>
        </p:spPr>
      </p:sp>
      <p:sp>
        <p:nvSpPr>
          <p:cNvPr name="TextBox 6" id="6"/>
          <p:cNvSpPr txBox="true"/>
          <p:nvPr/>
        </p:nvSpPr>
        <p:spPr>
          <a:xfrm rot="0">
            <a:off x="2504322" y="8447036"/>
            <a:ext cx="4808802" cy="296545"/>
          </a:xfrm>
          <a:prstGeom prst="rect">
            <a:avLst/>
          </a:prstGeom>
        </p:spPr>
        <p:txBody>
          <a:bodyPr anchor="t" rtlCol="false" tIns="0" lIns="0" bIns="0" rIns="0">
            <a:spAutoFit/>
          </a:bodyPr>
          <a:lstStyle/>
          <a:p>
            <a:pPr algn="ctr">
              <a:lnSpc>
                <a:spcPts val="2299"/>
              </a:lnSpc>
              <a:spcBef>
                <a:spcPct val="0"/>
              </a:spcBef>
            </a:pPr>
            <a:r>
              <a:rPr lang="en-US" sz="2299" spc="45">
                <a:solidFill>
                  <a:srgbClr val="57664E"/>
                </a:solidFill>
                <a:latin typeface="Inria Serif Bold"/>
              </a:rPr>
              <a:t>Pérdida final: 0.3231065273284912 </a:t>
            </a:r>
          </a:p>
        </p:txBody>
      </p:sp>
      <p:sp>
        <p:nvSpPr>
          <p:cNvPr name="TextBox 7" id="7"/>
          <p:cNvSpPr txBox="true"/>
          <p:nvPr/>
        </p:nvSpPr>
        <p:spPr>
          <a:xfrm rot="0">
            <a:off x="10910920" y="8447036"/>
            <a:ext cx="4974299" cy="296545"/>
          </a:xfrm>
          <a:prstGeom prst="rect">
            <a:avLst/>
          </a:prstGeom>
        </p:spPr>
        <p:txBody>
          <a:bodyPr anchor="t" rtlCol="false" tIns="0" lIns="0" bIns="0" rIns="0">
            <a:spAutoFit/>
          </a:bodyPr>
          <a:lstStyle/>
          <a:p>
            <a:pPr algn="ctr">
              <a:lnSpc>
                <a:spcPts val="2299"/>
              </a:lnSpc>
              <a:spcBef>
                <a:spcPct val="0"/>
              </a:spcBef>
            </a:pPr>
            <a:r>
              <a:rPr lang="en-US" sz="2299" spc="45">
                <a:solidFill>
                  <a:srgbClr val="57664E"/>
                </a:solidFill>
                <a:latin typeface="Inria Serif Bold"/>
              </a:rPr>
              <a:t>Pérdida final: 0.40331706404685974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7817" y="4343733"/>
            <a:ext cx="5661670" cy="4534309"/>
          </a:xfrm>
          <a:custGeom>
            <a:avLst/>
            <a:gdLst/>
            <a:ahLst/>
            <a:cxnLst/>
            <a:rect r="r" b="b" t="t" l="l"/>
            <a:pathLst>
              <a:path h="4534309" w="5661670">
                <a:moveTo>
                  <a:pt x="0" y="0"/>
                </a:moveTo>
                <a:lnTo>
                  <a:pt x="5661670" y="0"/>
                </a:lnTo>
                <a:lnTo>
                  <a:pt x="5661670" y="4534310"/>
                </a:lnTo>
                <a:lnTo>
                  <a:pt x="0" y="4534310"/>
                </a:lnTo>
                <a:lnTo>
                  <a:pt x="0" y="0"/>
                </a:lnTo>
                <a:close/>
              </a:path>
            </a:pathLst>
          </a:custGeom>
          <a:blipFill>
            <a:blip r:embed="rId2"/>
            <a:stretch>
              <a:fillRect l="0" t="0" r="0" b="0"/>
            </a:stretch>
          </a:blipFill>
        </p:spPr>
      </p:sp>
      <p:sp>
        <p:nvSpPr>
          <p:cNvPr name="Freeform 3" id="3"/>
          <p:cNvSpPr/>
          <p:nvPr/>
        </p:nvSpPr>
        <p:spPr>
          <a:xfrm flipH="false" flipV="false" rot="0">
            <a:off x="8311426" y="2513464"/>
            <a:ext cx="8405103" cy="6744836"/>
          </a:xfrm>
          <a:custGeom>
            <a:avLst/>
            <a:gdLst/>
            <a:ahLst/>
            <a:cxnLst/>
            <a:rect r="r" b="b" t="t" l="l"/>
            <a:pathLst>
              <a:path h="6744836" w="8405103">
                <a:moveTo>
                  <a:pt x="0" y="0"/>
                </a:moveTo>
                <a:lnTo>
                  <a:pt x="8405103" y="0"/>
                </a:lnTo>
                <a:lnTo>
                  <a:pt x="8405103" y="6744836"/>
                </a:lnTo>
                <a:lnTo>
                  <a:pt x="0" y="6744836"/>
                </a:lnTo>
                <a:lnTo>
                  <a:pt x="0" y="0"/>
                </a:lnTo>
                <a:close/>
              </a:path>
            </a:pathLst>
          </a:custGeom>
          <a:blipFill>
            <a:blip r:embed="rId3"/>
            <a:stretch>
              <a:fillRect l="0" t="0" r="0" b="0"/>
            </a:stretch>
          </a:blipFill>
        </p:spPr>
      </p:sp>
      <p:grpSp>
        <p:nvGrpSpPr>
          <p:cNvPr name="Group 4" id="4"/>
          <p:cNvGrpSpPr/>
          <p:nvPr/>
        </p:nvGrpSpPr>
        <p:grpSpPr>
          <a:xfrm rot="0">
            <a:off x="2235327" y="2950905"/>
            <a:ext cx="2981627" cy="755906"/>
            <a:chOff x="0" y="0"/>
            <a:chExt cx="785284" cy="199086"/>
          </a:xfrm>
        </p:grpSpPr>
        <p:sp>
          <p:nvSpPr>
            <p:cNvPr name="Freeform 5" id="5"/>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6" id="6"/>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5551064" y="2950905"/>
            <a:ext cx="1983056" cy="755906"/>
            <a:chOff x="0" y="0"/>
            <a:chExt cx="522286" cy="199086"/>
          </a:xfrm>
        </p:grpSpPr>
        <p:sp>
          <p:nvSpPr>
            <p:cNvPr name="Freeform 8" id="8"/>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9" id="9"/>
            <p:cNvSpPr txBox="true"/>
            <p:nvPr/>
          </p:nvSpPr>
          <p:spPr>
            <a:xfrm>
              <a:off x="0" y="38100"/>
              <a:ext cx="522286" cy="160986"/>
            </a:xfrm>
            <a:prstGeom prst="rect">
              <a:avLst/>
            </a:prstGeom>
          </p:spPr>
          <p:txBody>
            <a:bodyPr anchor="ctr" rtlCol="false" tIns="50800" lIns="50800" bIns="50800" rIns="50800"/>
            <a:lstStyle/>
            <a:p>
              <a:pPr algn="ctr">
                <a:lnSpc>
                  <a:spcPts val="2000"/>
                </a:lnSpc>
              </a:pPr>
            </a:p>
          </p:txBody>
        </p:sp>
      </p:grpSp>
      <p:sp>
        <p:nvSpPr>
          <p:cNvPr name="TextBox 10" id="10"/>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ENTRENAMIENTO</a:t>
            </a:r>
          </a:p>
        </p:txBody>
      </p:sp>
      <p:sp>
        <p:nvSpPr>
          <p:cNvPr name="TextBox 11" id="11"/>
          <p:cNvSpPr txBox="true"/>
          <p:nvPr/>
        </p:nvSpPr>
        <p:spPr>
          <a:xfrm rot="0">
            <a:off x="2575071" y="3208208"/>
            <a:ext cx="2302140"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0.7829 </a:t>
            </a:r>
          </a:p>
        </p:txBody>
      </p:sp>
      <p:sp>
        <p:nvSpPr>
          <p:cNvPr name="TextBox 12" id="12"/>
          <p:cNvSpPr txBox="true"/>
          <p:nvPr/>
        </p:nvSpPr>
        <p:spPr>
          <a:xfrm rot="0">
            <a:off x="5790183" y="3208208"/>
            <a:ext cx="1504818"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0.9565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7817" y="4343733"/>
            <a:ext cx="5661670" cy="4534309"/>
          </a:xfrm>
          <a:custGeom>
            <a:avLst/>
            <a:gdLst/>
            <a:ahLst/>
            <a:cxnLst/>
            <a:rect r="r" b="b" t="t" l="l"/>
            <a:pathLst>
              <a:path h="4534309" w="5661670">
                <a:moveTo>
                  <a:pt x="0" y="0"/>
                </a:moveTo>
                <a:lnTo>
                  <a:pt x="5661670" y="0"/>
                </a:lnTo>
                <a:lnTo>
                  <a:pt x="5661670" y="4534310"/>
                </a:lnTo>
                <a:lnTo>
                  <a:pt x="0" y="4534310"/>
                </a:lnTo>
                <a:lnTo>
                  <a:pt x="0" y="0"/>
                </a:lnTo>
                <a:close/>
              </a:path>
            </a:pathLst>
          </a:custGeom>
          <a:blipFill>
            <a:blip r:embed="rId2"/>
            <a:stretch>
              <a:fillRect l="0" t="0" r="0" b="0"/>
            </a:stretch>
          </a:blipFill>
        </p:spPr>
      </p:sp>
      <p:sp>
        <p:nvSpPr>
          <p:cNvPr name="Freeform 3" id="3"/>
          <p:cNvSpPr/>
          <p:nvPr/>
        </p:nvSpPr>
        <p:spPr>
          <a:xfrm flipH="false" flipV="false" rot="0">
            <a:off x="8311426" y="2513464"/>
            <a:ext cx="8405103" cy="6744836"/>
          </a:xfrm>
          <a:custGeom>
            <a:avLst/>
            <a:gdLst/>
            <a:ahLst/>
            <a:cxnLst/>
            <a:rect r="r" b="b" t="t" l="l"/>
            <a:pathLst>
              <a:path h="6744836" w="8405103">
                <a:moveTo>
                  <a:pt x="0" y="0"/>
                </a:moveTo>
                <a:lnTo>
                  <a:pt x="8405103" y="0"/>
                </a:lnTo>
                <a:lnTo>
                  <a:pt x="8405103" y="6744836"/>
                </a:lnTo>
                <a:lnTo>
                  <a:pt x="0" y="6744836"/>
                </a:lnTo>
                <a:lnTo>
                  <a:pt x="0" y="0"/>
                </a:lnTo>
                <a:close/>
              </a:path>
            </a:pathLst>
          </a:custGeom>
          <a:blipFill>
            <a:blip r:embed="rId3"/>
            <a:stretch>
              <a:fillRect l="0" t="0" r="0" b="0"/>
            </a:stretch>
          </a:blipFill>
        </p:spPr>
      </p:sp>
      <p:grpSp>
        <p:nvGrpSpPr>
          <p:cNvPr name="Group 4" id="4"/>
          <p:cNvGrpSpPr/>
          <p:nvPr/>
        </p:nvGrpSpPr>
        <p:grpSpPr>
          <a:xfrm rot="0">
            <a:off x="2235327" y="2950905"/>
            <a:ext cx="2981627" cy="755906"/>
            <a:chOff x="0" y="0"/>
            <a:chExt cx="785284" cy="199086"/>
          </a:xfrm>
        </p:grpSpPr>
        <p:sp>
          <p:nvSpPr>
            <p:cNvPr name="Freeform 5" id="5"/>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6" id="6"/>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5551064" y="2950905"/>
            <a:ext cx="1983056" cy="755906"/>
            <a:chOff x="0" y="0"/>
            <a:chExt cx="522286" cy="199086"/>
          </a:xfrm>
        </p:grpSpPr>
        <p:sp>
          <p:nvSpPr>
            <p:cNvPr name="Freeform 8" id="8"/>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9" id="9"/>
            <p:cNvSpPr txBox="true"/>
            <p:nvPr/>
          </p:nvSpPr>
          <p:spPr>
            <a:xfrm>
              <a:off x="0" y="38100"/>
              <a:ext cx="522286" cy="160986"/>
            </a:xfrm>
            <a:prstGeom prst="rect">
              <a:avLst/>
            </a:prstGeom>
          </p:spPr>
          <p:txBody>
            <a:bodyPr anchor="ctr" rtlCol="false" tIns="50800" lIns="50800" bIns="50800" rIns="50800"/>
            <a:lstStyle/>
            <a:p>
              <a:pPr algn="ctr">
                <a:lnSpc>
                  <a:spcPts val="2000"/>
                </a:lnSpc>
              </a:pPr>
            </a:p>
          </p:txBody>
        </p:sp>
      </p:grpSp>
      <p:sp>
        <p:nvSpPr>
          <p:cNvPr name="TextBox 10" id="10"/>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PRUEBA</a:t>
            </a:r>
          </a:p>
        </p:txBody>
      </p:sp>
      <p:sp>
        <p:nvSpPr>
          <p:cNvPr name="TextBox 11" id="11"/>
          <p:cNvSpPr txBox="true"/>
          <p:nvPr/>
        </p:nvSpPr>
        <p:spPr>
          <a:xfrm rot="0">
            <a:off x="2615750" y="3208208"/>
            <a:ext cx="2220780"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0.6818</a:t>
            </a:r>
          </a:p>
        </p:txBody>
      </p:sp>
      <p:sp>
        <p:nvSpPr>
          <p:cNvPr name="TextBox 12" id="12"/>
          <p:cNvSpPr txBox="true"/>
          <p:nvPr/>
        </p:nvSpPr>
        <p:spPr>
          <a:xfrm rot="0">
            <a:off x="5799972" y="3208208"/>
            <a:ext cx="1485239"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0.8524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4EDE1"/>
        </a:solidFill>
      </p:bgPr>
    </p:bg>
    <p:spTree>
      <p:nvGrpSpPr>
        <p:cNvPr id="1" name=""/>
        <p:cNvGrpSpPr/>
        <p:nvPr/>
      </p:nvGrpSpPr>
      <p:grpSpPr>
        <a:xfrm>
          <a:off x="0" y="0"/>
          <a:ext cx="0" cy="0"/>
          <a:chOff x="0" y="0"/>
          <a:chExt cx="0" cy="0"/>
        </a:xfrm>
      </p:grpSpPr>
      <p:sp>
        <p:nvSpPr>
          <p:cNvPr name="TextBox 2" id="2"/>
          <p:cNvSpPr txBox="true"/>
          <p:nvPr/>
        </p:nvSpPr>
        <p:spPr>
          <a:xfrm rot="0">
            <a:off x="2888605" y="3854450"/>
            <a:ext cx="12510790" cy="128905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 "3. BINARY FEEDFORWARD NEURAL NETWORK"</a:t>
            </a:r>
          </a:p>
        </p:txBody>
      </p:sp>
      <p:sp>
        <p:nvSpPr>
          <p:cNvPr name="TextBox 3" id="3"/>
          <p:cNvSpPr txBox="true"/>
          <p:nvPr/>
        </p:nvSpPr>
        <p:spPr>
          <a:xfrm rot="0">
            <a:off x="2888605" y="7724078"/>
            <a:ext cx="12510790" cy="469901"/>
          </a:xfrm>
          <a:prstGeom prst="rect">
            <a:avLst/>
          </a:prstGeom>
        </p:spPr>
        <p:txBody>
          <a:bodyPr anchor="t" rtlCol="false" tIns="0" lIns="0" bIns="0" rIns="0">
            <a:spAutoFit/>
          </a:bodyPr>
          <a:lstStyle/>
          <a:p>
            <a:pPr algn="ctr">
              <a:lnSpc>
                <a:spcPts val="3500"/>
              </a:lnSpc>
            </a:pPr>
            <a:r>
              <a:rPr lang="en-US" sz="3500" spc="70">
                <a:solidFill>
                  <a:srgbClr val="CB9F80"/>
                </a:solidFill>
                <a:latin typeface="Playfair Display Bold"/>
              </a:rPr>
              <a:t>DIVISIÓN DE DATOS </a:t>
            </a:r>
          </a:p>
        </p:txBody>
      </p:sp>
      <p:sp>
        <p:nvSpPr>
          <p:cNvPr name="TextBox 4" id="4"/>
          <p:cNvSpPr txBox="true"/>
          <p:nvPr/>
        </p:nvSpPr>
        <p:spPr>
          <a:xfrm rot="0">
            <a:off x="5076494" y="8465489"/>
            <a:ext cx="8135012" cy="281940"/>
          </a:xfrm>
          <a:prstGeom prst="rect">
            <a:avLst/>
          </a:prstGeom>
        </p:spPr>
        <p:txBody>
          <a:bodyPr anchor="t" rtlCol="false" tIns="0" lIns="0" bIns="0" rIns="0">
            <a:spAutoFit/>
          </a:bodyPr>
          <a:lstStyle/>
          <a:p>
            <a:pPr algn="ctr">
              <a:lnSpc>
                <a:spcPts val="2100"/>
              </a:lnSpc>
              <a:spcBef>
                <a:spcPct val="0"/>
              </a:spcBef>
            </a:pPr>
            <a:r>
              <a:rPr lang="en-US" sz="2100" spc="42">
                <a:solidFill>
                  <a:srgbClr val="000000"/>
                </a:solidFill>
                <a:latin typeface="Playfair Display Bold"/>
              </a:rPr>
              <a:t>ENTRENAMIENTO (60%) - VALIDACIÓN(20%) -  PRUEBA (20%)</a:t>
            </a:r>
          </a:p>
        </p:txBody>
      </p:sp>
      <p:sp>
        <p:nvSpPr>
          <p:cNvPr name="AutoShape 5" id="5"/>
          <p:cNvSpPr/>
          <p:nvPr/>
        </p:nvSpPr>
        <p:spPr>
          <a:xfrm rot="0">
            <a:off x="1028700" y="1028700"/>
            <a:ext cx="8115300" cy="0"/>
          </a:xfrm>
          <a:prstGeom prst="line">
            <a:avLst/>
          </a:prstGeom>
          <a:ln cap="rnd" w="47625">
            <a:solidFill>
              <a:srgbClr val="A67C5E"/>
            </a:solidFill>
            <a:prstDash val="solid"/>
            <a:headEnd type="none" len="sm" w="sm"/>
            <a:tailEnd type="none" len="sm" w="sm"/>
          </a:ln>
        </p:spPr>
      </p:sp>
      <p:sp>
        <p:nvSpPr>
          <p:cNvPr name="AutoShape 6" id="6"/>
          <p:cNvSpPr/>
          <p:nvPr/>
        </p:nvSpPr>
        <p:spPr>
          <a:xfrm rot="5400000">
            <a:off x="-28294" y="2085694"/>
            <a:ext cx="2161613" cy="0"/>
          </a:xfrm>
          <a:prstGeom prst="line">
            <a:avLst/>
          </a:prstGeom>
          <a:ln cap="rnd" w="47625">
            <a:solidFill>
              <a:srgbClr val="A67C5E"/>
            </a:solidFill>
            <a:prstDash val="solid"/>
            <a:headEnd type="none" len="sm" w="sm"/>
            <a:tailEnd type="none" len="sm" w="sm"/>
          </a:ln>
        </p:spPr>
      </p:sp>
      <p:sp>
        <p:nvSpPr>
          <p:cNvPr name="AutoShape 7" id="7"/>
          <p:cNvSpPr/>
          <p:nvPr/>
        </p:nvSpPr>
        <p:spPr>
          <a:xfrm>
            <a:off x="5086350" y="9234488"/>
            <a:ext cx="8115300" cy="0"/>
          </a:xfrm>
          <a:prstGeom prst="line">
            <a:avLst/>
          </a:prstGeom>
          <a:ln cap="flat" w="47625">
            <a:solidFill>
              <a:srgbClr val="A67C5E"/>
            </a:solidFill>
            <a:prstDash val="solid"/>
            <a:headEnd type="none" len="sm" w="sm"/>
            <a:tailEnd type="none" len="sm" w="sm"/>
          </a:ln>
        </p:spPr>
      </p:sp>
      <p:sp>
        <p:nvSpPr>
          <p:cNvPr name="TextBox 8" id="8"/>
          <p:cNvSpPr txBox="true"/>
          <p:nvPr/>
        </p:nvSpPr>
        <p:spPr>
          <a:xfrm rot="0">
            <a:off x="5412515" y="5554740"/>
            <a:ext cx="7462970" cy="260350"/>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Playfair Display Bold"/>
              </a:rPr>
              <a:t>VALIDACIÓN + “</a:t>
            </a:r>
            <a:r>
              <a:rPr lang="en-US" sz="2000" spc="40">
                <a:solidFill>
                  <a:srgbClr val="000000"/>
                </a:solidFill>
                <a:latin typeface="Playfair Display Bold Italics"/>
              </a:rPr>
              <a:t>EARLY STOPING</a:t>
            </a:r>
            <a:r>
              <a:rPr lang="en-US" sz="2000" spc="40">
                <a:solidFill>
                  <a:srgbClr val="000000"/>
                </a:solidFill>
                <a:latin typeface="Playfair Display Bold"/>
              </a:rPr>
              <a:t> “ + DIVISIÓN POR LOTES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7783" y="809985"/>
            <a:ext cx="15292435" cy="4629069"/>
            <a:chOff x="0" y="0"/>
            <a:chExt cx="5508251" cy="1667365"/>
          </a:xfrm>
        </p:grpSpPr>
        <p:sp>
          <p:nvSpPr>
            <p:cNvPr name="Freeform 3" id="3"/>
            <p:cNvSpPr/>
            <p:nvPr/>
          </p:nvSpPr>
          <p:spPr>
            <a:xfrm flipH="false" flipV="false" rot="0">
              <a:off x="0" y="0"/>
              <a:ext cx="5508251" cy="1667365"/>
            </a:xfrm>
            <a:custGeom>
              <a:avLst/>
              <a:gdLst/>
              <a:ahLst/>
              <a:cxnLst/>
              <a:rect r="r" b="b" t="t" l="l"/>
              <a:pathLst>
                <a:path h="1667365" w="5508251">
                  <a:moveTo>
                    <a:pt x="0" y="0"/>
                  </a:moveTo>
                  <a:lnTo>
                    <a:pt x="5508251" y="0"/>
                  </a:lnTo>
                  <a:lnTo>
                    <a:pt x="5508251" y="1667365"/>
                  </a:lnTo>
                  <a:lnTo>
                    <a:pt x="0" y="1667365"/>
                  </a:lnTo>
                  <a:close/>
                </a:path>
              </a:pathLst>
            </a:custGeom>
            <a:solidFill>
              <a:srgbClr val="57664E"/>
            </a:solidFill>
          </p:spPr>
        </p:sp>
      </p:grpSp>
      <p:sp>
        <p:nvSpPr>
          <p:cNvPr name="TextBox 4" id="4"/>
          <p:cNvSpPr txBox="true"/>
          <p:nvPr/>
        </p:nvSpPr>
        <p:spPr>
          <a:xfrm rot="0">
            <a:off x="2888605" y="1661180"/>
            <a:ext cx="12510790" cy="530226"/>
          </a:xfrm>
          <a:prstGeom prst="rect">
            <a:avLst/>
          </a:prstGeom>
        </p:spPr>
        <p:txBody>
          <a:bodyPr anchor="t" rtlCol="false" tIns="0" lIns="0" bIns="0" rIns="0">
            <a:spAutoFit/>
          </a:bodyPr>
          <a:lstStyle/>
          <a:p>
            <a:pPr algn="ctr">
              <a:lnSpc>
                <a:spcPts val="4000"/>
              </a:lnSpc>
            </a:pPr>
            <a:r>
              <a:rPr lang="en-US" sz="4000" spc="80">
                <a:solidFill>
                  <a:srgbClr val="FFFFFF"/>
                </a:solidFill>
                <a:latin typeface="Playfair Display Bold"/>
              </a:rPr>
              <a:t>ARQUITECTURA DE LA RED</a:t>
            </a:r>
          </a:p>
        </p:txBody>
      </p:sp>
      <p:sp>
        <p:nvSpPr>
          <p:cNvPr name="TextBox 5" id="5"/>
          <p:cNvSpPr txBox="true"/>
          <p:nvPr/>
        </p:nvSpPr>
        <p:spPr>
          <a:xfrm rot="0">
            <a:off x="3018056" y="2721101"/>
            <a:ext cx="12268220" cy="1570990"/>
          </a:xfrm>
          <a:prstGeom prst="rect">
            <a:avLst/>
          </a:prstGeom>
        </p:spPr>
        <p:txBody>
          <a:bodyPr anchor="t" rtlCol="false" tIns="0" lIns="0" bIns="0" rIns="0">
            <a:spAutoFit/>
          </a:bodyPr>
          <a:lstStyle/>
          <a:p>
            <a:pPr algn="just">
              <a:lnSpc>
                <a:spcPts val="2480"/>
              </a:lnSpc>
            </a:pPr>
            <a:r>
              <a:rPr lang="en-US" sz="2000">
                <a:solidFill>
                  <a:srgbClr val="FFFFFF"/>
                </a:solidFill>
                <a:latin typeface="Open Sans 1 Bold"/>
              </a:rPr>
              <a:t>Red neuronal feedforward (FFNN) con tres capas ocultas y una capa de salida Sigmoide. </a:t>
            </a:r>
          </a:p>
          <a:p>
            <a:pPr algn="just">
              <a:lnSpc>
                <a:spcPts val="2480"/>
              </a:lnSpc>
            </a:pPr>
          </a:p>
          <a:p>
            <a:pPr algn="just">
              <a:lnSpc>
                <a:spcPts val="2480"/>
              </a:lnSpc>
            </a:pPr>
            <a:r>
              <a:rPr lang="en-US" sz="2000">
                <a:solidFill>
                  <a:srgbClr val="FFFFFF"/>
                </a:solidFill>
                <a:latin typeface="Open Sans 1"/>
              </a:rPr>
              <a:t>La arquitectura general de la red fue la misma que la anterior, usada para clasificación binaria.</a:t>
            </a:r>
          </a:p>
          <a:p>
            <a:pPr algn="just">
              <a:lnSpc>
                <a:spcPts val="2480"/>
              </a:lnSpc>
            </a:pPr>
            <a:r>
              <a:rPr lang="en-US" sz="2000">
                <a:solidFill>
                  <a:srgbClr val="FFFFFF"/>
                </a:solidFill>
                <a:latin typeface="Open Sans 1"/>
              </a:rPr>
              <a:t>Cuenta con una capa de entrada de 162 nodos, 3 capas ocultas que usan la función de activación ReLU, y una capa de salida con 1 nodo y función de activación Sigmoide.</a:t>
            </a:r>
          </a:p>
        </p:txBody>
      </p:sp>
      <p:sp>
        <p:nvSpPr>
          <p:cNvPr name="TextBox 6" id="6"/>
          <p:cNvSpPr txBox="true"/>
          <p:nvPr/>
        </p:nvSpPr>
        <p:spPr>
          <a:xfrm rot="0">
            <a:off x="5426577" y="6043782"/>
            <a:ext cx="7451178" cy="627634"/>
          </a:xfrm>
          <a:prstGeom prst="rect">
            <a:avLst/>
          </a:prstGeom>
        </p:spPr>
        <p:txBody>
          <a:bodyPr anchor="t" rtlCol="false" tIns="0" lIns="0" bIns="0" rIns="0">
            <a:spAutoFit/>
          </a:bodyPr>
          <a:lstStyle/>
          <a:p>
            <a:pPr>
              <a:lnSpc>
                <a:spcPts val="5168"/>
              </a:lnSpc>
            </a:pPr>
            <a:r>
              <a:rPr lang="en-US" sz="3800" spc="38">
                <a:solidFill>
                  <a:srgbClr val="57664E"/>
                </a:solidFill>
                <a:latin typeface="Playfair Display Bold"/>
              </a:rPr>
              <a:t>BUCLE DE ENTRENAMIENTO</a:t>
            </a:r>
          </a:p>
        </p:txBody>
      </p:sp>
      <p:sp>
        <p:nvSpPr>
          <p:cNvPr name="AutoShape 7" id="7"/>
          <p:cNvSpPr/>
          <p:nvPr/>
        </p:nvSpPr>
        <p:spPr>
          <a:xfrm>
            <a:off x="2779749" y="7343993"/>
            <a:ext cx="0" cy="1414653"/>
          </a:xfrm>
          <a:prstGeom prst="line">
            <a:avLst/>
          </a:prstGeom>
          <a:ln cap="rnd" w="47625">
            <a:solidFill>
              <a:srgbClr val="57664E"/>
            </a:solidFill>
            <a:prstDash val="solid"/>
            <a:headEnd type="none" len="sm" w="sm"/>
            <a:tailEnd type="none" len="sm" w="sm"/>
          </a:ln>
        </p:spPr>
      </p:sp>
      <p:sp>
        <p:nvSpPr>
          <p:cNvPr name="TextBox 8" id="8"/>
          <p:cNvSpPr txBox="true"/>
          <p:nvPr/>
        </p:nvSpPr>
        <p:spPr>
          <a:xfrm rot="0">
            <a:off x="3208143" y="7321245"/>
            <a:ext cx="4954076" cy="521335"/>
          </a:xfrm>
          <a:prstGeom prst="rect">
            <a:avLst/>
          </a:prstGeom>
        </p:spPr>
        <p:txBody>
          <a:bodyPr anchor="t" rtlCol="false" tIns="0" lIns="0" bIns="0" rIns="0">
            <a:spAutoFit/>
          </a:bodyPr>
          <a:lstStyle/>
          <a:p>
            <a:pPr>
              <a:lnSpc>
                <a:spcPts val="4160"/>
              </a:lnSpc>
            </a:pPr>
            <a:r>
              <a:rPr lang="en-US" sz="3200" spc="288">
                <a:solidFill>
                  <a:srgbClr val="000000"/>
                </a:solidFill>
                <a:latin typeface="Raleway"/>
              </a:rPr>
              <a:t>Validación</a:t>
            </a:r>
          </a:p>
        </p:txBody>
      </p:sp>
      <p:sp>
        <p:nvSpPr>
          <p:cNvPr name="AutoShape 9" id="9"/>
          <p:cNvSpPr/>
          <p:nvPr/>
        </p:nvSpPr>
        <p:spPr>
          <a:xfrm>
            <a:off x="7857285" y="7343993"/>
            <a:ext cx="0" cy="1414653"/>
          </a:xfrm>
          <a:prstGeom prst="line">
            <a:avLst/>
          </a:prstGeom>
          <a:ln cap="rnd" w="47625">
            <a:solidFill>
              <a:srgbClr val="57664E"/>
            </a:solidFill>
            <a:prstDash val="solid"/>
            <a:headEnd type="none" len="sm" w="sm"/>
            <a:tailEnd type="none" len="sm" w="sm"/>
          </a:ln>
        </p:spPr>
      </p:sp>
      <p:sp>
        <p:nvSpPr>
          <p:cNvPr name="TextBox 10" id="10"/>
          <p:cNvSpPr txBox="true"/>
          <p:nvPr/>
        </p:nvSpPr>
        <p:spPr>
          <a:xfrm rot="0">
            <a:off x="3208143" y="8013220"/>
            <a:ext cx="7761745" cy="521335"/>
          </a:xfrm>
          <a:prstGeom prst="rect">
            <a:avLst/>
          </a:prstGeom>
        </p:spPr>
        <p:txBody>
          <a:bodyPr anchor="t" rtlCol="false" tIns="0" lIns="0" bIns="0" rIns="0">
            <a:spAutoFit/>
          </a:bodyPr>
          <a:lstStyle/>
          <a:p>
            <a:pPr>
              <a:lnSpc>
                <a:spcPts val="4160"/>
              </a:lnSpc>
            </a:pPr>
            <a:r>
              <a:rPr lang="en-US" sz="3200" spc="288">
                <a:solidFill>
                  <a:srgbClr val="000000"/>
                </a:solidFill>
                <a:latin typeface="Raleway"/>
              </a:rPr>
              <a:t>Early stoping</a:t>
            </a:r>
          </a:p>
        </p:txBody>
      </p:sp>
      <p:sp>
        <p:nvSpPr>
          <p:cNvPr name="TextBox 11" id="11"/>
          <p:cNvSpPr txBox="true"/>
          <p:nvPr/>
        </p:nvSpPr>
        <p:spPr>
          <a:xfrm rot="0">
            <a:off x="8402841" y="8022745"/>
            <a:ext cx="7375204" cy="1240155"/>
          </a:xfrm>
          <a:prstGeom prst="rect">
            <a:avLst/>
          </a:prstGeom>
        </p:spPr>
        <p:txBody>
          <a:bodyPr anchor="t" rtlCol="false" tIns="0" lIns="0" bIns="0" rIns="0">
            <a:spAutoFit/>
          </a:bodyPr>
          <a:lstStyle/>
          <a:p>
            <a:pPr algn="just">
              <a:lnSpc>
                <a:spcPts val="2520"/>
              </a:lnSpc>
            </a:pPr>
            <a:r>
              <a:rPr lang="en-US" sz="1800" spc="90">
                <a:solidFill>
                  <a:srgbClr val="000000"/>
                </a:solidFill>
                <a:latin typeface="Open Sans 2"/>
              </a:rPr>
              <a:t>Se modificó el bucle de entrenamiento para recibir una lista correspondiente a los distintos tamaños de lote que se quieren probar: 16, 32, 48, 64, 80, 96, 112, 128, 144 y 160.</a:t>
            </a:r>
          </a:p>
          <a:p>
            <a:pPr algn="just">
              <a:lnSpc>
                <a:spcPts val="2520"/>
              </a:lnSpc>
            </a:pPr>
          </a:p>
        </p:txBody>
      </p:sp>
      <p:sp>
        <p:nvSpPr>
          <p:cNvPr name="TextBox 12" id="12"/>
          <p:cNvSpPr txBox="true"/>
          <p:nvPr/>
        </p:nvSpPr>
        <p:spPr>
          <a:xfrm rot="0">
            <a:off x="8402841" y="7290541"/>
            <a:ext cx="7761745" cy="521335"/>
          </a:xfrm>
          <a:prstGeom prst="rect">
            <a:avLst/>
          </a:prstGeom>
        </p:spPr>
        <p:txBody>
          <a:bodyPr anchor="t" rtlCol="false" tIns="0" lIns="0" bIns="0" rIns="0">
            <a:spAutoFit/>
          </a:bodyPr>
          <a:lstStyle/>
          <a:p>
            <a:pPr>
              <a:lnSpc>
                <a:spcPts val="4160"/>
              </a:lnSpc>
            </a:pPr>
            <a:r>
              <a:rPr lang="en-US" sz="3200" spc="288">
                <a:solidFill>
                  <a:srgbClr val="000000"/>
                </a:solidFill>
                <a:latin typeface="Raleway"/>
              </a:rPr>
              <a:t>División por lotes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0" y="9681748"/>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a:off x="17707596" y="0"/>
            <a:ext cx="0" cy="4816218"/>
          </a:xfrm>
          <a:prstGeom prst="line">
            <a:avLst/>
          </a:prstGeom>
          <a:ln cap="rnd" w="47625">
            <a:solidFill>
              <a:srgbClr val="CB9F80"/>
            </a:solidFill>
            <a:prstDash val="solid"/>
            <a:headEnd type="none" len="sm" w="sm"/>
            <a:tailEnd type="none" len="sm" w="sm"/>
          </a:ln>
        </p:spPr>
      </p:sp>
      <p:grpSp>
        <p:nvGrpSpPr>
          <p:cNvPr name="Group 4" id="4"/>
          <p:cNvGrpSpPr/>
          <p:nvPr/>
        </p:nvGrpSpPr>
        <p:grpSpPr>
          <a:xfrm rot="0">
            <a:off x="759288" y="1028700"/>
            <a:ext cx="8583494" cy="8229600"/>
            <a:chOff x="0" y="0"/>
            <a:chExt cx="3091728" cy="2964257"/>
          </a:xfrm>
        </p:grpSpPr>
        <p:sp>
          <p:nvSpPr>
            <p:cNvPr name="Freeform 5" id="5"/>
            <p:cNvSpPr/>
            <p:nvPr/>
          </p:nvSpPr>
          <p:spPr>
            <a:xfrm flipH="false" flipV="false" rot="0">
              <a:off x="0" y="0"/>
              <a:ext cx="3091728" cy="2964257"/>
            </a:xfrm>
            <a:custGeom>
              <a:avLst/>
              <a:gdLst/>
              <a:ahLst/>
              <a:cxnLst/>
              <a:rect r="r" b="b" t="t" l="l"/>
              <a:pathLst>
                <a:path h="2964257" w="3091728">
                  <a:moveTo>
                    <a:pt x="0" y="0"/>
                  </a:moveTo>
                  <a:lnTo>
                    <a:pt x="3091728" y="0"/>
                  </a:lnTo>
                  <a:lnTo>
                    <a:pt x="3091728" y="2964257"/>
                  </a:lnTo>
                  <a:lnTo>
                    <a:pt x="0" y="2964257"/>
                  </a:lnTo>
                  <a:close/>
                </a:path>
              </a:pathLst>
            </a:custGeom>
            <a:solidFill>
              <a:srgbClr val="A67C5E"/>
            </a:solidFill>
          </p:spPr>
        </p:sp>
      </p:grpSp>
      <p:sp>
        <p:nvSpPr>
          <p:cNvPr name="TextBox 6" id="6"/>
          <p:cNvSpPr txBox="true"/>
          <p:nvPr/>
        </p:nvSpPr>
        <p:spPr>
          <a:xfrm rot="0">
            <a:off x="2143329" y="1621427"/>
            <a:ext cx="5417847" cy="484505"/>
          </a:xfrm>
          <a:prstGeom prst="rect">
            <a:avLst/>
          </a:prstGeom>
        </p:spPr>
        <p:txBody>
          <a:bodyPr anchor="t" rtlCol="false" tIns="0" lIns="0" bIns="0" rIns="0">
            <a:spAutoFit/>
          </a:bodyPr>
          <a:lstStyle/>
          <a:p>
            <a:pPr algn="ctr">
              <a:lnSpc>
                <a:spcPts val="3700"/>
              </a:lnSpc>
            </a:pPr>
            <a:r>
              <a:rPr lang="en-US" sz="3700" spc="74">
                <a:solidFill>
                  <a:srgbClr val="FFFFFF"/>
                </a:solidFill>
                <a:latin typeface="Playfair Display Bold"/>
              </a:rPr>
              <a:t>HIPERPARÁMETROS</a:t>
            </a:r>
          </a:p>
        </p:txBody>
      </p:sp>
      <p:sp>
        <p:nvSpPr>
          <p:cNvPr name="TextBox 7" id="7"/>
          <p:cNvSpPr txBox="true"/>
          <p:nvPr/>
        </p:nvSpPr>
        <p:spPr>
          <a:xfrm rot="0">
            <a:off x="1246101" y="2647588"/>
            <a:ext cx="7212304" cy="6161272"/>
          </a:xfrm>
          <a:prstGeom prst="rect">
            <a:avLst/>
          </a:prstGeom>
        </p:spPr>
        <p:txBody>
          <a:bodyPr anchor="t" rtlCol="false" tIns="0" lIns="0" bIns="0" rIns="0">
            <a:spAutoFit/>
          </a:bodyPr>
          <a:lstStyle/>
          <a:p>
            <a:pPr marL="422573" indent="-211287" lvl="1">
              <a:lnSpc>
                <a:spcPts val="2427"/>
              </a:lnSpc>
              <a:buFont typeface="Arial"/>
              <a:buChar char="•"/>
            </a:pPr>
            <a:r>
              <a:rPr lang="en-US" sz="1957">
                <a:solidFill>
                  <a:srgbClr val="FFFFFF"/>
                </a:solidFill>
                <a:latin typeface="Open Sans 1 Light"/>
              </a:rPr>
              <a:t>Número de capas y unidades: 162 nodos de entrada, 3 capas ocultas, 1 nodo de salida.</a:t>
            </a:r>
          </a:p>
          <a:p>
            <a:pPr>
              <a:lnSpc>
                <a:spcPts val="2427"/>
              </a:lnSpc>
            </a:pPr>
          </a:p>
          <a:p>
            <a:pPr marL="422573" indent="-211287" lvl="1">
              <a:lnSpc>
                <a:spcPts val="2427"/>
              </a:lnSpc>
              <a:buFont typeface="Arial"/>
              <a:buChar char="•"/>
            </a:pPr>
            <a:r>
              <a:rPr lang="en-US" sz="1957">
                <a:solidFill>
                  <a:srgbClr val="FFFFFF"/>
                </a:solidFill>
                <a:latin typeface="Open Sans 1"/>
              </a:rPr>
              <a:t>Función de activación en las capas ocultas: ReLU</a:t>
            </a:r>
          </a:p>
          <a:p>
            <a:pPr>
              <a:lnSpc>
                <a:spcPts val="2427"/>
              </a:lnSpc>
            </a:pPr>
          </a:p>
          <a:p>
            <a:pPr marL="422573" indent="-211287" lvl="1">
              <a:lnSpc>
                <a:spcPts val="2427"/>
              </a:lnSpc>
              <a:buFont typeface="Arial"/>
              <a:buChar char="•"/>
            </a:pPr>
            <a:r>
              <a:rPr lang="en-US" sz="1957">
                <a:solidFill>
                  <a:srgbClr val="FFFFFF"/>
                </a:solidFill>
                <a:latin typeface="Open Sans 1"/>
              </a:rPr>
              <a:t>Función de activación en la capa de salida: Sigmoide</a:t>
            </a:r>
          </a:p>
          <a:p>
            <a:pPr>
              <a:lnSpc>
                <a:spcPts val="2427"/>
              </a:lnSpc>
            </a:pPr>
          </a:p>
          <a:p>
            <a:pPr marL="422573" indent="-211287" lvl="1">
              <a:lnSpc>
                <a:spcPts val="2427"/>
              </a:lnSpc>
              <a:buFont typeface="Arial"/>
              <a:buChar char="•"/>
            </a:pPr>
            <a:r>
              <a:rPr lang="en-US" sz="1957">
                <a:solidFill>
                  <a:srgbClr val="FFFFFF"/>
                </a:solidFill>
                <a:latin typeface="Open Sans 1"/>
              </a:rPr>
              <a:t>Tamaños de lote: 16, 32, 48, 64, 80, 96, 112, 128, 144 y 160</a:t>
            </a:r>
          </a:p>
          <a:p>
            <a:pPr>
              <a:lnSpc>
                <a:spcPts val="2427"/>
              </a:lnSpc>
            </a:pPr>
          </a:p>
          <a:p>
            <a:pPr marL="422573" indent="-211287" lvl="1">
              <a:lnSpc>
                <a:spcPts val="2427"/>
              </a:lnSpc>
              <a:buFont typeface="Arial"/>
              <a:buChar char="•"/>
            </a:pPr>
            <a:r>
              <a:rPr lang="en-US" sz="1957">
                <a:solidFill>
                  <a:srgbClr val="FFFFFF"/>
                </a:solidFill>
                <a:latin typeface="Open Sans 1 Light"/>
              </a:rPr>
              <a:t>Épocas de entrenamiento (máx.): 10,000</a:t>
            </a:r>
          </a:p>
          <a:p>
            <a:pPr>
              <a:lnSpc>
                <a:spcPts val="2427"/>
              </a:lnSpc>
            </a:pPr>
          </a:p>
          <a:p>
            <a:pPr marL="845147" indent="-281716" lvl="2">
              <a:lnSpc>
                <a:spcPts val="2427"/>
              </a:lnSpc>
              <a:buFont typeface="Arial"/>
              <a:buChar char="⚬"/>
            </a:pPr>
            <a:r>
              <a:rPr lang="en-US" sz="1957">
                <a:solidFill>
                  <a:srgbClr val="FFFFFF"/>
                </a:solidFill>
                <a:latin typeface="Open Sans 1 Light"/>
              </a:rPr>
              <a:t>Implementación de “</a:t>
            </a:r>
            <a:r>
              <a:rPr lang="en-US" sz="1957">
                <a:solidFill>
                  <a:srgbClr val="FFFFFF"/>
                </a:solidFill>
                <a:latin typeface="Open Sans 1 Light Italics"/>
              </a:rPr>
              <a:t>Early Stoping</a:t>
            </a:r>
            <a:r>
              <a:rPr lang="en-US" sz="1957">
                <a:solidFill>
                  <a:srgbClr val="FFFFFF"/>
                </a:solidFill>
                <a:latin typeface="Open Sans 1 Light"/>
              </a:rPr>
              <a:t>”</a:t>
            </a:r>
          </a:p>
          <a:p>
            <a:pPr marL="845147" indent="-281716" lvl="2">
              <a:lnSpc>
                <a:spcPts val="2427"/>
              </a:lnSpc>
              <a:buFont typeface="Arial"/>
              <a:buChar char="⚬"/>
            </a:pPr>
            <a:r>
              <a:rPr lang="en-US" sz="1957">
                <a:solidFill>
                  <a:srgbClr val="FFFFFF"/>
                </a:solidFill>
                <a:latin typeface="Open Sans 1 Light"/>
              </a:rPr>
              <a:t>Paciencia: 48</a:t>
            </a:r>
          </a:p>
          <a:p>
            <a:pPr>
              <a:lnSpc>
                <a:spcPts val="2427"/>
              </a:lnSpc>
            </a:pPr>
          </a:p>
          <a:p>
            <a:pPr marL="422573" indent="-211287" lvl="1">
              <a:lnSpc>
                <a:spcPts val="2427"/>
              </a:lnSpc>
              <a:buFont typeface="Arial"/>
              <a:buChar char="•"/>
            </a:pPr>
            <a:r>
              <a:rPr lang="en-US" sz="1957">
                <a:solidFill>
                  <a:srgbClr val="FFFFFF"/>
                </a:solidFill>
                <a:latin typeface="Open Sans 1 Light"/>
              </a:rPr>
              <a:t>Optimizador: Descenso de Gradiente Estocástico (SGD)</a:t>
            </a:r>
          </a:p>
          <a:p>
            <a:pPr>
              <a:lnSpc>
                <a:spcPts val="2427"/>
              </a:lnSpc>
            </a:pPr>
          </a:p>
          <a:p>
            <a:pPr marL="422573" indent="-211287" lvl="1">
              <a:lnSpc>
                <a:spcPts val="2427"/>
              </a:lnSpc>
              <a:buFont typeface="Arial"/>
              <a:buChar char="•"/>
            </a:pPr>
            <a:r>
              <a:rPr lang="en-US" sz="1957">
                <a:solidFill>
                  <a:srgbClr val="FFFFFF"/>
                </a:solidFill>
                <a:latin typeface="Open Sans 1 Light"/>
              </a:rPr>
              <a:t>Función de pérdida: Entropía cruzada</a:t>
            </a:r>
          </a:p>
          <a:p>
            <a:pPr>
              <a:lnSpc>
                <a:spcPts val="2427"/>
              </a:lnSpc>
            </a:pPr>
          </a:p>
          <a:p>
            <a:pPr marL="422573" indent="-211287" lvl="1">
              <a:lnSpc>
                <a:spcPts val="2427"/>
              </a:lnSpc>
              <a:buFont typeface="Arial"/>
              <a:buChar char="•"/>
            </a:pPr>
            <a:r>
              <a:rPr lang="en-US" sz="1957">
                <a:solidFill>
                  <a:srgbClr val="FFFFFF"/>
                </a:solidFill>
                <a:latin typeface="Open Sans 1 Light"/>
              </a:rPr>
              <a:t>“Learnning rate“ : 0.001</a:t>
            </a:r>
          </a:p>
          <a:p>
            <a:pPr>
              <a:lnSpc>
                <a:spcPts val="2427"/>
              </a:lnSpc>
            </a:pPr>
          </a:p>
        </p:txBody>
      </p:sp>
      <p:grpSp>
        <p:nvGrpSpPr>
          <p:cNvPr name="Group 8" id="8"/>
          <p:cNvGrpSpPr/>
          <p:nvPr/>
        </p:nvGrpSpPr>
        <p:grpSpPr>
          <a:xfrm rot="0">
            <a:off x="9473204" y="1028700"/>
            <a:ext cx="8080158" cy="8229600"/>
            <a:chOff x="0" y="0"/>
            <a:chExt cx="2910429" cy="2964257"/>
          </a:xfrm>
        </p:grpSpPr>
        <p:sp>
          <p:nvSpPr>
            <p:cNvPr name="Freeform 9" id="9"/>
            <p:cNvSpPr/>
            <p:nvPr/>
          </p:nvSpPr>
          <p:spPr>
            <a:xfrm flipH="false" flipV="false" rot="0">
              <a:off x="0" y="0"/>
              <a:ext cx="2910429" cy="2964257"/>
            </a:xfrm>
            <a:custGeom>
              <a:avLst/>
              <a:gdLst/>
              <a:ahLst/>
              <a:cxnLst/>
              <a:rect r="r" b="b" t="t" l="l"/>
              <a:pathLst>
                <a:path h="2964257" w="2910429">
                  <a:moveTo>
                    <a:pt x="0" y="0"/>
                  </a:moveTo>
                  <a:lnTo>
                    <a:pt x="2910429" y="0"/>
                  </a:lnTo>
                  <a:lnTo>
                    <a:pt x="2910429" y="2964257"/>
                  </a:lnTo>
                  <a:lnTo>
                    <a:pt x="0" y="2964257"/>
                  </a:lnTo>
                  <a:close/>
                </a:path>
              </a:pathLst>
            </a:custGeom>
            <a:solidFill>
              <a:srgbClr val="57664E"/>
            </a:solidFill>
          </p:spPr>
        </p:sp>
      </p:grpSp>
      <p:sp>
        <p:nvSpPr>
          <p:cNvPr name="TextBox 10" id="10"/>
          <p:cNvSpPr txBox="true"/>
          <p:nvPr/>
        </p:nvSpPr>
        <p:spPr>
          <a:xfrm rot="0">
            <a:off x="10238852" y="3380154"/>
            <a:ext cx="6857330" cy="4430824"/>
          </a:xfrm>
          <a:prstGeom prst="rect">
            <a:avLst/>
          </a:prstGeom>
        </p:spPr>
        <p:txBody>
          <a:bodyPr anchor="t" rtlCol="false" tIns="0" lIns="0" bIns="0" rIns="0">
            <a:spAutoFit/>
          </a:bodyPr>
          <a:lstStyle/>
          <a:p>
            <a:pPr algn="just" marL="380961" indent="-190480" lvl="1">
              <a:lnSpc>
                <a:spcPts val="3529"/>
              </a:lnSpc>
              <a:buFont typeface="Arial"/>
              <a:buChar char="•"/>
            </a:pPr>
            <a:r>
              <a:rPr lang="en-US" sz="1764">
                <a:solidFill>
                  <a:srgbClr val="FFFFFF"/>
                </a:solidFill>
                <a:latin typeface="Open Sans 1"/>
              </a:rPr>
              <a:t>Tamaño de lote 16: Detención temprana en la época 469.</a:t>
            </a:r>
          </a:p>
          <a:p>
            <a:pPr algn="just" marL="380961" indent="-190480" lvl="1">
              <a:lnSpc>
                <a:spcPts val="3529"/>
              </a:lnSpc>
              <a:buFont typeface="Arial"/>
              <a:buChar char="•"/>
            </a:pPr>
            <a:r>
              <a:rPr lang="en-US" sz="1764">
                <a:solidFill>
                  <a:srgbClr val="FFFFFF"/>
                </a:solidFill>
                <a:latin typeface="Open Sans 1"/>
              </a:rPr>
              <a:t>Tamaño de lote 32: Detención temprana en la época 69.</a:t>
            </a:r>
          </a:p>
          <a:p>
            <a:pPr algn="just" marL="380961" indent="-190480" lvl="1">
              <a:lnSpc>
                <a:spcPts val="3529"/>
              </a:lnSpc>
              <a:buFont typeface="Arial"/>
              <a:buChar char="•"/>
            </a:pPr>
            <a:r>
              <a:rPr lang="en-US" sz="1764">
                <a:solidFill>
                  <a:srgbClr val="FFFFFF"/>
                </a:solidFill>
                <a:latin typeface="Open Sans 1"/>
              </a:rPr>
              <a:t>Tamaño de lote 48: Detención temprana en la época 1195.</a:t>
            </a:r>
          </a:p>
          <a:p>
            <a:pPr algn="just" marL="380961" indent="-190480" lvl="1">
              <a:lnSpc>
                <a:spcPts val="3529"/>
              </a:lnSpc>
              <a:buFont typeface="Arial"/>
              <a:buChar char="•"/>
            </a:pPr>
            <a:r>
              <a:rPr lang="en-US" sz="1764">
                <a:solidFill>
                  <a:srgbClr val="FFFFFF"/>
                </a:solidFill>
                <a:latin typeface="Open Sans 1"/>
              </a:rPr>
              <a:t>Tamaño de lote 64: Detención temprana en la época 55.</a:t>
            </a:r>
          </a:p>
          <a:p>
            <a:pPr algn="just" marL="380961" indent="-190480" lvl="1">
              <a:lnSpc>
                <a:spcPts val="3529"/>
              </a:lnSpc>
              <a:buFont typeface="Arial"/>
              <a:buChar char="•"/>
            </a:pPr>
            <a:r>
              <a:rPr lang="en-US" sz="1764">
                <a:solidFill>
                  <a:srgbClr val="FFFFFF"/>
                </a:solidFill>
                <a:latin typeface="Open Sans 1"/>
              </a:rPr>
              <a:t>Tamaño de lote 80: Detención temprana en la época 563.</a:t>
            </a:r>
          </a:p>
          <a:p>
            <a:pPr algn="just" marL="380961" indent="-190480" lvl="1">
              <a:lnSpc>
                <a:spcPts val="3529"/>
              </a:lnSpc>
              <a:buFont typeface="Arial"/>
              <a:buChar char="•"/>
            </a:pPr>
            <a:r>
              <a:rPr lang="en-US" sz="1764">
                <a:solidFill>
                  <a:srgbClr val="FFFFFF"/>
                </a:solidFill>
                <a:latin typeface="Open Sans 1"/>
              </a:rPr>
              <a:t>Tamaño de lote 96: Detención temprana en la época 49.</a:t>
            </a:r>
          </a:p>
          <a:p>
            <a:pPr algn="just" marL="380961" indent="-190480" lvl="1">
              <a:lnSpc>
                <a:spcPts val="3529"/>
              </a:lnSpc>
              <a:buFont typeface="Arial"/>
              <a:buChar char="•"/>
            </a:pPr>
            <a:r>
              <a:rPr lang="en-US" sz="1764">
                <a:solidFill>
                  <a:srgbClr val="FFFFFF"/>
                </a:solidFill>
                <a:latin typeface="Open Sans 1"/>
              </a:rPr>
              <a:t>Tamaño de lote 112: Detención temprana en la época 173.</a:t>
            </a:r>
          </a:p>
          <a:p>
            <a:pPr algn="just" marL="380961" indent="-190480" lvl="1">
              <a:lnSpc>
                <a:spcPts val="3529"/>
              </a:lnSpc>
              <a:buFont typeface="Arial"/>
              <a:buChar char="•"/>
            </a:pPr>
            <a:r>
              <a:rPr lang="en-US" sz="1764">
                <a:solidFill>
                  <a:srgbClr val="FFFFFF"/>
                </a:solidFill>
                <a:latin typeface="Open Sans 1"/>
              </a:rPr>
              <a:t>Tamaño de lote 128: Detención temprana en la época 69.</a:t>
            </a:r>
          </a:p>
          <a:p>
            <a:pPr algn="just" marL="380961" indent="-190480" lvl="1">
              <a:lnSpc>
                <a:spcPts val="3529"/>
              </a:lnSpc>
              <a:buFont typeface="Arial"/>
              <a:buChar char="•"/>
            </a:pPr>
            <a:r>
              <a:rPr lang="en-US" sz="1764">
                <a:solidFill>
                  <a:srgbClr val="FFFFFF"/>
                </a:solidFill>
                <a:latin typeface="Open Sans 1"/>
              </a:rPr>
              <a:t>Tamaño de lote 144: Detención temprana en la época 425.</a:t>
            </a:r>
          </a:p>
          <a:p>
            <a:pPr algn="just" marL="380961" indent="-190480" lvl="1">
              <a:lnSpc>
                <a:spcPts val="3529"/>
              </a:lnSpc>
              <a:buFont typeface="Arial"/>
              <a:buChar char="•"/>
            </a:pPr>
            <a:r>
              <a:rPr lang="en-US" sz="1764">
                <a:solidFill>
                  <a:srgbClr val="FFFFFF"/>
                </a:solidFill>
                <a:latin typeface="Open Sans 1"/>
              </a:rPr>
              <a:t>Tamaño de lote 160: Detención temprana en la época 116.</a:t>
            </a:r>
          </a:p>
        </p:txBody>
      </p:sp>
      <p:sp>
        <p:nvSpPr>
          <p:cNvPr name="TextBox 11" id="11"/>
          <p:cNvSpPr txBox="true"/>
          <p:nvPr/>
        </p:nvSpPr>
        <p:spPr>
          <a:xfrm rot="0">
            <a:off x="10901520" y="2184672"/>
            <a:ext cx="5531994" cy="481966"/>
          </a:xfrm>
          <a:prstGeom prst="rect">
            <a:avLst/>
          </a:prstGeom>
        </p:spPr>
        <p:txBody>
          <a:bodyPr anchor="t" rtlCol="false" tIns="0" lIns="0" bIns="0" rIns="0">
            <a:spAutoFit/>
          </a:bodyPr>
          <a:lstStyle/>
          <a:p>
            <a:pPr algn="ctr">
              <a:lnSpc>
                <a:spcPts val="3600"/>
              </a:lnSpc>
            </a:pPr>
            <a:r>
              <a:rPr lang="en-US" sz="3600" spc="72">
                <a:solidFill>
                  <a:srgbClr val="FFFFFF"/>
                </a:solidFill>
                <a:latin typeface="Playfair Display Bold"/>
              </a:rPr>
              <a:t>“</a:t>
            </a:r>
            <a:r>
              <a:rPr lang="en-US" sz="3600" spc="72">
                <a:solidFill>
                  <a:srgbClr val="FFFFFF"/>
                </a:solidFill>
                <a:latin typeface="Playfair Display Bold Italics"/>
              </a:rPr>
              <a:t>EARLY STOPPING</a:t>
            </a:r>
            <a:r>
              <a:rPr lang="en-US" sz="3600" spc="72">
                <a:solidFill>
                  <a:srgbClr val="FFFFFF"/>
                </a:solidFill>
                <a:latin typeface="Playfair Display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04424" y="6573203"/>
            <a:ext cx="2448939" cy="244893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876"/>
            </a:solidFill>
          </p:spPr>
        </p:sp>
      </p:grpSp>
      <p:grpSp>
        <p:nvGrpSpPr>
          <p:cNvPr name="Group 4" id="4"/>
          <p:cNvGrpSpPr/>
          <p:nvPr/>
        </p:nvGrpSpPr>
        <p:grpSpPr>
          <a:xfrm rot="0">
            <a:off x="13908025" y="3918314"/>
            <a:ext cx="2445339" cy="244533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876"/>
            </a:solidFill>
          </p:spPr>
        </p:sp>
      </p:grpSp>
      <p:grpSp>
        <p:nvGrpSpPr>
          <p:cNvPr name="Group 6" id="6"/>
          <p:cNvGrpSpPr/>
          <p:nvPr/>
        </p:nvGrpSpPr>
        <p:grpSpPr>
          <a:xfrm rot="0">
            <a:off x="13909458" y="1264859"/>
            <a:ext cx="2443905" cy="24439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65876"/>
            </a:solidFill>
          </p:spPr>
        </p:sp>
      </p:grpSp>
      <p:sp>
        <p:nvSpPr>
          <p:cNvPr name="Freeform 8" id="8"/>
          <p:cNvSpPr/>
          <p:nvPr/>
        </p:nvSpPr>
        <p:spPr>
          <a:xfrm flipH="false" flipV="false" rot="0">
            <a:off x="2552532" y="3708764"/>
            <a:ext cx="9839229" cy="4388587"/>
          </a:xfrm>
          <a:custGeom>
            <a:avLst/>
            <a:gdLst/>
            <a:ahLst/>
            <a:cxnLst/>
            <a:rect r="r" b="b" t="t" l="l"/>
            <a:pathLst>
              <a:path h="4388587" w="9839229">
                <a:moveTo>
                  <a:pt x="0" y="0"/>
                </a:moveTo>
                <a:lnTo>
                  <a:pt x="9839229" y="0"/>
                </a:lnTo>
                <a:lnTo>
                  <a:pt x="9839229" y="4388587"/>
                </a:lnTo>
                <a:lnTo>
                  <a:pt x="0" y="4388587"/>
                </a:lnTo>
                <a:lnTo>
                  <a:pt x="0" y="0"/>
                </a:lnTo>
                <a:close/>
              </a:path>
            </a:pathLst>
          </a:custGeom>
          <a:blipFill>
            <a:blip r:embed="rId2"/>
            <a:stretch>
              <a:fillRect l="0" t="0" r="0" b="-12100"/>
            </a:stretch>
          </a:blipFill>
        </p:spPr>
      </p:sp>
      <p:sp>
        <p:nvSpPr>
          <p:cNvPr name="TextBox 9" id="9"/>
          <p:cNvSpPr txBox="true"/>
          <p:nvPr/>
        </p:nvSpPr>
        <p:spPr>
          <a:xfrm rot="0">
            <a:off x="14368166" y="7425263"/>
            <a:ext cx="1813981" cy="672087"/>
          </a:xfrm>
          <a:prstGeom prst="rect">
            <a:avLst/>
          </a:prstGeom>
        </p:spPr>
        <p:txBody>
          <a:bodyPr anchor="t" rtlCol="false" tIns="0" lIns="0" bIns="0" rIns="0">
            <a:spAutoFit/>
          </a:bodyPr>
          <a:lstStyle/>
          <a:p>
            <a:pPr algn="ctr">
              <a:lnSpc>
                <a:spcPts val="1834"/>
              </a:lnSpc>
            </a:pPr>
            <a:r>
              <a:rPr lang="en-US" sz="1310">
                <a:solidFill>
                  <a:srgbClr val="F4EDE1"/>
                </a:solidFill>
                <a:latin typeface="Playfair Display"/>
              </a:rPr>
              <a:t>FACTOR PREDICTIVO DE RESPUESTA A LA HORMONOTERAPIA</a:t>
            </a:r>
          </a:p>
        </p:txBody>
      </p:sp>
      <p:sp>
        <p:nvSpPr>
          <p:cNvPr name="TextBox 10" id="10"/>
          <p:cNvSpPr txBox="true"/>
          <p:nvPr/>
        </p:nvSpPr>
        <p:spPr>
          <a:xfrm rot="0">
            <a:off x="14382839" y="1772678"/>
            <a:ext cx="1577018" cy="1355648"/>
          </a:xfrm>
          <a:prstGeom prst="rect">
            <a:avLst/>
          </a:prstGeom>
        </p:spPr>
        <p:txBody>
          <a:bodyPr anchor="t" rtlCol="false" tIns="0" lIns="0" bIns="0" rIns="0">
            <a:spAutoFit/>
          </a:bodyPr>
          <a:lstStyle/>
          <a:p>
            <a:pPr algn="ctr">
              <a:lnSpc>
                <a:spcPts val="1830"/>
              </a:lnSpc>
            </a:pPr>
            <a:r>
              <a:rPr lang="en-US" sz="1307">
                <a:solidFill>
                  <a:srgbClr val="F4EDE1"/>
                </a:solidFill>
                <a:latin typeface="Playfair Display"/>
              </a:rPr>
              <a:t>RECEPTORES HORMONALES COMO PREDICTORES DE LA RESPUESTA A LA QUIMIOTERAPIA</a:t>
            </a:r>
          </a:p>
        </p:txBody>
      </p:sp>
      <p:sp>
        <p:nvSpPr>
          <p:cNvPr name="TextBox 11" id="11"/>
          <p:cNvSpPr txBox="true"/>
          <p:nvPr/>
        </p:nvSpPr>
        <p:spPr>
          <a:xfrm rot="0">
            <a:off x="14268424" y="4567460"/>
            <a:ext cx="1724541" cy="1127997"/>
          </a:xfrm>
          <a:prstGeom prst="rect">
            <a:avLst/>
          </a:prstGeom>
        </p:spPr>
        <p:txBody>
          <a:bodyPr anchor="t" rtlCol="false" tIns="0" lIns="0" bIns="0" rIns="0">
            <a:spAutoFit/>
          </a:bodyPr>
          <a:lstStyle/>
          <a:p>
            <a:pPr algn="ctr">
              <a:lnSpc>
                <a:spcPts val="1831"/>
              </a:lnSpc>
            </a:pPr>
            <a:r>
              <a:rPr lang="en-US" sz="1308">
                <a:solidFill>
                  <a:srgbClr val="F4EDE1"/>
                </a:solidFill>
                <a:latin typeface="Playfair Display"/>
              </a:rPr>
              <a:t>TRATAMIENTOS DIFERENTES SEGÚN EL ESTÁTUS DE RECEPTOR DE ESTRÓGENO</a:t>
            </a:r>
          </a:p>
        </p:txBody>
      </p:sp>
      <p:sp>
        <p:nvSpPr>
          <p:cNvPr name="TextBox 12" id="12"/>
          <p:cNvSpPr txBox="true"/>
          <p:nvPr/>
        </p:nvSpPr>
        <p:spPr>
          <a:xfrm rot="0">
            <a:off x="882438" y="1826411"/>
            <a:ext cx="12510790" cy="660400"/>
          </a:xfrm>
          <a:prstGeom prst="rect">
            <a:avLst/>
          </a:prstGeom>
        </p:spPr>
        <p:txBody>
          <a:bodyPr anchor="t" rtlCol="false" tIns="0" lIns="0" bIns="0" rIns="0">
            <a:spAutoFit/>
          </a:bodyPr>
          <a:lstStyle/>
          <a:p>
            <a:pPr algn="ctr">
              <a:lnSpc>
                <a:spcPts val="5000"/>
              </a:lnSpc>
            </a:pPr>
            <a:r>
              <a:rPr lang="en-US" sz="5000" spc="100">
                <a:solidFill>
                  <a:srgbClr val="365876"/>
                </a:solidFill>
                <a:latin typeface="Playfair Display Bold"/>
              </a:rPr>
              <a:t>RELEVANCIA BIOLÓGICA</a:t>
            </a:r>
          </a:p>
        </p:txBody>
      </p:sp>
      <p:sp>
        <p:nvSpPr>
          <p:cNvPr name="AutoShape 13" id="13"/>
          <p:cNvSpPr/>
          <p:nvPr/>
        </p:nvSpPr>
        <p:spPr>
          <a:xfrm flipV="true">
            <a:off x="2218218" y="3090225"/>
            <a:ext cx="9839229" cy="19050"/>
          </a:xfrm>
          <a:prstGeom prst="line">
            <a:avLst/>
          </a:prstGeom>
          <a:ln cap="flat" w="38100">
            <a:solidFill>
              <a:srgbClr val="000000"/>
            </a:solidFill>
            <a:prstDash val="solid"/>
            <a:headEnd type="diamond" len="lg" w="lg"/>
            <a:tailEnd type="diamond" len="lg" w="lg"/>
          </a:ln>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02637" y="543818"/>
            <a:ext cx="17094474" cy="9199364"/>
            <a:chOff x="0" y="0"/>
            <a:chExt cx="5508251" cy="2964257"/>
          </a:xfrm>
        </p:grpSpPr>
        <p:sp>
          <p:nvSpPr>
            <p:cNvPr name="Freeform 3" id="3"/>
            <p:cNvSpPr/>
            <p:nvPr/>
          </p:nvSpPr>
          <p:spPr>
            <a:xfrm flipH="false" flipV="false" rot="0">
              <a:off x="0" y="0"/>
              <a:ext cx="5508251" cy="2964257"/>
            </a:xfrm>
            <a:custGeom>
              <a:avLst/>
              <a:gdLst/>
              <a:ahLst/>
              <a:cxnLst/>
              <a:rect r="r" b="b" t="t" l="l"/>
              <a:pathLst>
                <a:path h="2964257" w="5508251">
                  <a:moveTo>
                    <a:pt x="0" y="0"/>
                  </a:moveTo>
                  <a:lnTo>
                    <a:pt x="5508251" y="0"/>
                  </a:lnTo>
                  <a:lnTo>
                    <a:pt x="5508251" y="2964257"/>
                  </a:lnTo>
                  <a:lnTo>
                    <a:pt x="0" y="2964257"/>
                  </a:lnTo>
                  <a:close/>
                </a:path>
              </a:pathLst>
            </a:custGeom>
            <a:solidFill>
              <a:srgbClr val="F4EDE1"/>
            </a:solidFill>
          </p:spPr>
        </p:sp>
      </p:grpSp>
      <p:sp>
        <p:nvSpPr>
          <p:cNvPr name="TextBox 4" id="4"/>
          <p:cNvSpPr txBox="true"/>
          <p:nvPr/>
        </p:nvSpPr>
        <p:spPr>
          <a:xfrm rot="0">
            <a:off x="3285602" y="1104900"/>
            <a:ext cx="11716796" cy="530226"/>
          </a:xfrm>
          <a:prstGeom prst="rect">
            <a:avLst/>
          </a:prstGeom>
        </p:spPr>
        <p:txBody>
          <a:bodyPr anchor="t" rtlCol="false" tIns="0" lIns="0" bIns="0" rIns="0">
            <a:spAutoFit/>
          </a:bodyPr>
          <a:lstStyle/>
          <a:p>
            <a:pPr algn="ctr">
              <a:lnSpc>
                <a:spcPts val="4000"/>
              </a:lnSpc>
            </a:pPr>
            <a:r>
              <a:rPr lang="en-US" sz="4000" spc="80">
                <a:solidFill>
                  <a:srgbClr val="5D4534"/>
                </a:solidFill>
                <a:latin typeface="Playfair Display Bold"/>
              </a:rPr>
              <a:t>VALORES MÁXIMOS Y MÍNIMOS DE PÉRDIDA</a:t>
            </a:r>
          </a:p>
        </p:txBody>
      </p:sp>
      <p:grpSp>
        <p:nvGrpSpPr>
          <p:cNvPr name="Group 5" id="5"/>
          <p:cNvGrpSpPr/>
          <p:nvPr/>
        </p:nvGrpSpPr>
        <p:grpSpPr>
          <a:xfrm rot="0">
            <a:off x="3195943" y="2177188"/>
            <a:ext cx="12307863" cy="7081112"/>
            <a:chOff x="0" y="0"/>
            <a:chExt cx="16410484" cy="9441483"/>
          </a:xfrm>
        </p:grpSpPr>
        <p:sp>
          <p:nvSpPr>
            <p:cNvPr name="TextBox 6" id="6"/>
            <p:cNvSpPr txBox="true"/>
            <p:nvPr/>
          </p:nvSpPr>
          <p:spPr>
            <a:xfrm rot="0">
              <a:off x="0" y="-76200"/>
              <a:ext cx="7912531" cy="9517683"/>
            </a:xfrm>
            <a:prstGeom prst="rect">
              <a:avLst/>
            </a:prstGeom>
          </p:spPr>
          <p:txBody>
            <a:bodyPr anchor="t" rtlCol="false" tIns="0" lIns="0" bIns="0" rIns="0">
              <a:spAutoFit/>
            </a:bodyPr>
            <a:lstStyle/>
            <a:p>
              <a:pPr algn="just">
                <a:lnSpc>
                  <a:spcPts val="1983"/>
                </a:lnSpc>
              </a:pPr>
              <a:r>
                <a:rPr lang="en-US" sz="991">
                  <a:solidFill>
                    <a:srgbClr val="5D4534"/>
                  </a:solidFill>
                  <a:latin typeface="Open Sans 1 Bold"/>
                </a:rPr>
                <a:t>Tamaño de lote: 16</a:t>
              </a:r>
            </a:p>
            <a:p>
              <a:pPr algn="just">
                <a:lnSpc>
                  <a:spcPts val="1983"/>
                </a:lnSpc>
              </a:pPr>
              <a:r>
                <a:rPr lang="en-US" sz="991">
                  <a:solidFill>
                    <a:srgbClr val="5D4534"/>
                  </a:solidFill>
                  <a:latin typeface="Open Sans 1"/>
                </a:rPr>
                <a:t>Valor mínimo de pérdida durante el entrenamiento: 0.04109667241573334 en la época 461</a:t>
              </a:r>
            </a:p>
            <a:p>
              <a:pPr algn="just">
                <a:lnSpc>
                  <a:spcPts val="1983"/>
                </a:lnSpc>
              </a:pPr>
              <a:r>
                <a:rPr lang="en-US" sz="991">
                  <a:solidFill>
                    <a:srgbClr val="5D4534"/>
                  </a:solidFill>
                  <a:latin typeface="Open Sans 1"/>
                </a:rPr>
                <a:t>Valor máximo de pérdida durante el entrenamiento: 1.7775651216506958 en la época 291</a:t>
              </a:r>
            </a:p>
            <a:p>
              <a:pPr algn="just">
                <a:lnSpc>
                  <a:spcPts val="1983"/>
                </a:lnSpc>
              </a:pPr>
              <a:r>
                <a:rPr lang="en-US" sz="991">
                  <a:solidFill>
                    <a:srgbClr val="5D4534"/>
                  </a:solidFill>
                  <a:latin typeface="Open Sans 1"/>
                </a:rPr>
                <a:t>Valor mínimo de pérdida durante la validación: 0.46110886335372925 en la época 420</a:t>
              </a:r>
            </a:p>
            <a:p>
              <a:pPr algn="just">
                <a:lnSpc>
                  <a:spcPts val="1983"/>
                </a:lnSpc>
              </a:pPr>
              <a:r>
                <a:rPr lang="en-US" sz="991">
                  <a:solidFill>
                    <a:srgbClr val="5D4534"/>
                  </a:solidFill>
                  <a:latin typeface="Open Sans 1"/>
                </a:rPr>
                <a:t>Valor máximo de pérdida durante la validación: 0.6729153792063395 en la época 448</a:t>
              </a:r>
            </a:p>
            <a:p>
              <a:pPr algn="just">
                <a:lnSpc>
                  <a:spcPts val="1983"/>
                </a:lnSpc>
              </a:pPr>
            </a:p>
            <a:p>
              <a:pPr algn="just">
                <a:lnSpc>
                  <a:spcPts val="1983"/>
                </a:lnSpc>
              </a:pPr>
              <a:r>
                <a:rPr lang="en-US" sz="991">
                  <a:solidFill>
                    <a:srgbClr val="5D4534"/>
                  </a:solidFill>
                  <a:latin typeface="Open Sans 1 Bold"/>
                </a:rPr>
                <a:t>Tamaño de lote: 32</a:t>
              </a:r>
            </a:p>
            <a:p>
              <a:pPr algn="just">
                <a:lnSpc>
                  <a:spcPts val="1983"/>
                </a:lnSpc>
              </a:pPr>
              <a:r>
                <a:rPr lang="en-US" sz="991">
                  <a:solidFill>
                    <a:srgbClr val="5D4534"/>
                  </a:solidFill>
                  <a:latin typeface="Open Sans 1"/>
                </a:rPr>
                <a:t>Valor mínimo de pérdida durante el entrenamiento: 0.1011974886059761 en la época 32</a:t>
              </a:r>
            </a:p>
            <a:p>
              <a:pPr algn="just">
                <a:lnSpc>
                  <a:spcPts val="1983"/>
                </a:lnSpc>
              </a:pPr>
              <a:r>
                <a:rPr lang="en-US" sz="991">
                  <a:solidFill>
                    <a:srgbClr val="5D4534"/>
                  </a:solidFill>
                  <a:latin typeface="Open Sans 1"/>
                </a:rPr>
                <a:t>Valor máximo de pérdida durante el entrenamiento: 2.5962424278259277 en la época 33</a:t>
              </a:r>
            </a:p>
            <a:p>
              <a:pPr algn="just">
                <a:lnSpc>
                  <a:spcPts val="1983"/>
                </a:lnSpc>
              </a:pPr>
              <a:r>
                <a:rPr lang="en-US" sz="991">
                  <a:solidFill>
                    <a:srgbClr val="5D4534"/>
                  </a:solidFill>
                  <a:latin typeface="Open Sans 1"/>
                </a:rPr>
                <a:t>Valor mínimo de pérdida durante la validación: 0.42351652681827545 en la época 20</a:t>
              </a:r>
            </a:p>
            <a:p>
              <a:pPr algn="just">
                <a:lnSpc>
                  <a:spcPts val="1983"/>
                </a:lnSpc>
              </a:pPr>
              <a:r>
                <a:rPr lang="en-US" sz="991">
                  <a:solidFill>
                    <a:srgbClr val="5D4534"/>
                  </a:solidFill>
                  <a:latin typeface="Open Sans 1"/>
                </a:rPr>
                <a:t>Valor máximo de pérdida durante la validación: 0.6877630949020386 en la época 2</a:t>
              </a:r>
            </a:p>
            <a:p>
              <a:pPr algn="just">
                <a:lnSpc>
                  <a:spcPts val="1983"/>
                </a:lnSpc>
              </a:pPr>
            </a:p>
            <a:p>
              <a:pPr algn="just">
                <a:lnSpc>
                  <a:spcPts val="1983"/>
                </a:lnSpc>
              </a:pPr>
              <a:r>
                <a:rPr lang="en-US" sz="991">
                  <a:solidFill>
                    <a:srgbClr val="5D4534"/>
                  </a:solidFill>
                  <a:latin typeface="Open Sans 1 Bold"/>
                </a:rPr>
                <a:t>Tamaño de lote: 48</a:t>
              </a:r>
            </a:p>
            <a:p>
              <a:pPr algn="just">
                <a:lnSpc>
                  <a:spcPts val="1983"/>
                </a:lnSpc>
              </a:pPr>
              <a:r>
                <a:rPr lang="en-US" sz="991">
                  <a:solidFill>
                    <a:srgbClr val="5D4534"/>
                  </a:solidFill>
                  <a:latin typeface="Open Sans 1"/>
                </a:rPr>
                <a:t>Valor mínimo de pérdida durante el entrenamiento: 0.06122822314500809 en la época 1119</a:t>
              </a:r>
            </a:p>
            <a:p>
              <a:pPr algn="just">
                <a:lnSpc>
                  <a:spcPts val="1983"/>
                </a:lnSpc>
              </a:pPr>
              <a:r>
                <a:rPr lang="en-US" sz="991">
                  <a:solidFill>
                    <a:srgbClr val="5D4534"/>
                  </a:solidFill>
                  <a:latin typeface="Open Sans 1"/>
                </a:rPr>
                <a:t>Valor máximo de pérdida durante el entrenamiento: 0.7696738243103027 en la época 988</a:t>
              </a:r>
            </a:p>
            <a:p>
              <a:pPr algn="just">
                <a:lnSpc>
                  <a:spcPts val="1983"/>
                </a:lnSpc>
              </a:pPr>
              <a:r>
                <a:rPr lang="en-US" sz="991">
                  <a:solidFill>
                    <a:srgbClr val="5D4534"/>
                  </a:solidFill>
                  <a:latin typeface="Open Sans 1"/>
                </a:rPr>
                <a:t>Valor mínimo de pérdida durante la validación: 0.33685848116874695 en la época 1146</a:t>
              </a:r>
            </a:p>
            <a:p>
              <a:pPr algn="just">
                <a:lnSpc>
                  <a:spcPts val="1983"/>
                </a:lnSpc>
              </a:pPr>
              <a:r>
                <a:rPr lang="en-US" sz="991">
                  <a:solidFill>
                    <a:srgbClr val="5D4534"/>
                  </a:solidFill>
                  <a:latin typeface="Open Sans 1"/>
                </a:rPr>
                <a:t>Valor máximo de pérdida durante la validación: 1.5072886943817139 en la época 991</a:t>
              </a:r>
            </a:p>
            <a:p>
              <a:pPr algn="just">
                <a:lnSpc>
                  <a:spcPts val="1983"/>
                </a:lnSpc>
              </a:pPr>
            </a:p>
            <a:p>
              <a:pPr algn="just">
                <a:lnSpc>
                  <a:spcPts val="1983"/>
                </a:lnSpc>
              </a:pPr>
              <a:r>
                <a:rPr lang="en-US" sz="991">
                  <a:solidFill>
                    <a:srgbClr val="5D4534"/>
                  </a:solidFill>
                  <a:latin typeface="Open Sans 1 Bold"/>
                </a:rPr>
                <a:t>Tamaño de lote: 64</a:t>
              </a:r>
            </a:p>
            <a:p>
              <a:pPr algn="just">
                <a:lnSpc>
                  <a:spcPts val="1983"/>
                </a:lnSpc>
              </a:pPr>
              <a:r>
                <a:rPr lang="en-US" sz="991">
                  <a:solidFill>
                    <a:srgbClr val="5D4534"/>
                  </a:solidFill>
                  <a:latin typeface="Open Sans 1"/>
                </a:rPr>
                <a:t>Valor mínimo de pérdida durante el entrenamiento: 0.0028422893956303596 en la época 15</a:t>
              </a:r>
            </a:p>
            <a:p>
              <a:pPr algn="just">
                <a:lnSpc>
                  <a:spcPts val="1983"/>
                </a:lnSpc>
              </a:pPr>
              <a:r>
                <a:rPr lang="en-US" sz="991">
                  <a:solidFill>
                    <a:srgbClr val="5D4534"/>
                  </a:solidFill>
                  <a:latin typeface="Open Sans 1"/>
                </a:rPr>
                <a:t>Valor máximo de pérdida durante el entrenamiento: 2.140990734100342 en la época 39</a:t>
              </a:r>
            </a:p>
            <a:p>
              <a:pPr algn="just">
                <a:lnSpc>
                  <a:spcPts val="1983"/>
                </a:lnSpc>
              </a:pPr>
              <a:r>
                <a:rPr lang="en-US" sz="991">
                  <a:solidFill>
                    <a:srgbClr val="5D4534"/>
                  </a:solidFill>
                  <a:latin typeface="Open Sans 1"/>
                </a:rPr>
                <a:t>Valor mínimo de pérdida durante la validación: 0.33917924761772156 en la época 6</a:t>
              </a:r>
            </a:p>
            <a:p>
              <a:pPr algn="just">
                <a:lnSpc>
                  <a:spcPts val="1983"/>
                </a:lnSpc>
              </a:pPr>
              <a:r>
                <a:rPr lang="en-US" sz="991">
                  <a:solidFill>
                    <a:srgbClr val="5D4534"/>
                  </a:solidFill>
                  <a:latin typeface="Open Sans 1"/>
                </a:rPr>
                <a:t>Valor máximo de pérdida durante la validación: 2.499406099319458 en la época 14</a:t>
              </a:r>
            </a:p>
            <a:p>
              <a:pPr algn="just">
                <a:lnSpc>
                  <a:spcPts val="1983"/>
                </a:lnSpc>
              </a:pPr>
            </a:p>
            <a:p>
              <a:pPr algn="just">
                <a:lnSpc>
                  <a:spcPts val="1983"/>
                </a:lnSpc>
              </a:pPr>
              <a:r>
                <a:rPr lang="en-US" sz="991">
                  <a:solidFill>
                    <a:srgbClr val="5D4534"/>
                  </a:solidFill>
                  <a:latin typeface="Open Sans 1 Bold"/>
                </a:rPr>
                <a:t>Tamaño de lote: 80</a:t>
              </a:r>
            </a:p>
            <a:p>
              <a:pPr algn="just">
                <a:lnSpc>
                  <a:spcPts val="1983"/>
                </a:lnSpc>
              </a:pPr>
              <a:r>
                <a:rPr lang="en-US" sz="991">
                  <a:solidFill>
                    <a:srgbClr val="5D4534"/>
                  </a:solidFill>
                  <a:latin typeface="Open Sans 1"/>
                </a:rPr>
                <a:t>Valor mínimo de pérdida durante el entrenamiento: 0.055716075003147125 en la época 347</a:t>
              </a:r>
            </a:p>
            <a:p>
              <a:pPr algn="just">
                <a:lnSpc>
                  <a:spcPts val="1983"/>
                </a:lnSpc>
              </a:pPr>
              <a:r>
                <a:rPr lang="en-US" sz="991">
                  <a:solidFill>
                    <a:srgbClr val="5D4534"/>
                  </a:solidFill>
                  <a:latin typeface="Open Sans 1"/>
                </a:rPr>
                <a:t>Valor máximo de pérdida durante el entrenamiento: 1.51190984249115 en la época 510</a:t>
              </a:r>
            </a:p>
            <a:p>
              <a:pPr algn="just">
                <a:lnSpc>
                  <a:spcPts val="1983"/>
                </a:lnSpc>
              </a:pPr>
              <a:r>
                <a:rPr lang="en-US" sz="991">
                  <a:solidFill>
                    <a:srgbClr val="5D4534"/>
                  </a:solidFill>
                  <a:latin typeface="Open Sans 1"/>
                </a:rPr>
                <a:t>Valor mínimo de pérdida durante la validación: 0.33027973771095276 en la época 514</a:t>
              </a:r>
            </a:p>
            <a:p>
              <a:pPr algn="just">
                <a:lnSpc>
                  <a:spcPts val="1983"/>
                </a:lnSpc>
              </a:pPr>
              <a:r>
                <a:rPr lang="en-US" sz="991">
                  <a:solidFill>
                    <a:srgbClr val="5D4534"/>
                  </a:solidFill>
                  <a:latin typeface="Open Sans 1"/>
                </a:rPr>
                <a:t>Valor máximo de pérdida durante la validación: 0.8916879892349243 en la época 509</a:t>
              </a:r>
            </a:p>
          </p:txBody>
        </p:sp>
        <p:sp>
          <p:nvSpPr>
            <p:cNvPr name="TextBox 7" id="7"/>
            <p:cNvSpPr txBox="true"/>
            <p:nvPr/>
          </p:nvSpPr>
          <p:spPr>
            <a:xfrm rot="0">
              <a:off x="8509230" y="-76200"/>
              <a:ext cx="7901254" cy="9517683"/>
            </a:xfrm>
            <a:prstGeom prst="rect">
              <a:avLst/>
            </a:prstGeom>
          </p:spPr>
          <p:txBody>
            <a:bodyPr anchor="t" rtlCol="false" tIns="0" lIns="0" bIns="0" rIns="0">
              <a:spAutoFit/>
            </a:bodyPr>
            <a:lstStyle/>
            <a:p>
              <a:pPr algn="just">
                <a:lnSpc>
                  <a:spcPts val="1983"/>
                </a:lnSpc>
              </a:pPr>
              <a:r>
                <a:rPr lang="en-US" sz="991">
                  <a:solidFill>
                    <a:srgbClr val="5D4534"/>
                  </a:solidFill>
                  <a:latin typeface="Open Sans 1 Bold"/>
                </a:rPr>
                <a:t>Tamaño de lote: 96</a:t>
              </a:r>
            </a:p>
            <a:p>
              <a:pPr algn="just">
                <a:lnSpc>
                  <a:spcPts val="1983"/>
                </a:lnSpc>
              </a:pPr>
              <a:r>
                <a:rPr lang="en-US" sz="991">
                  <a:solidFill>
                    <a:srgbClr val="5D4534"/>
                  </a:solidFill>
                  <a:latin typeface="Open Sans 1"/>
                </a:rPr>
                <a:t>Valor mínimo de pérdida durante el entrenamiento: 0.06625760346651077 en la época 21</a:t>
              </a:r>
            </a:p>
            <a:p>
              <a:pPr algn="just">
                <a:lnSpc>
                  <a:spcPts val="1983"/>
                </a:lnSpc>
              </a:pPr>
              <a:r>
                <a:rPr lang="en-US" sz="991">
                  <a:solidFill>
                    <a:srgbClr val="5D4534"/>
                  </a:solidFill>
                  <a:latin typeface="Open Sans 1"/>
                </a:rPr>
                <a:t>Valor máximo de pérdida durante el entrenamiento: 1.989759922027588 en la época 13</a:t>
              </a:r>
            </a:p>
            <a:p>
              <a:pPr algn="just">
                <a:lnSpc>
                  <a:spcPts val="1983"/>
                </a:lnSpc>
              </a:pPr>
              <a:r>
                <a:rPr lang="en-US" sz="991">
                  <a:solidFill>
                    <a:srgbClr val="5D4534"/>
                  </a:solidFill>
                  <a:latin typeface="Open Sans 1"/>
                </a:rPr>
                <a:t>Valor mínimo de pérdida durante la validación: 0.3297366797924042 en la época 0</a:t>
              </a:r>
            </a:p>
            <a:p>
              <a:pPr algn="just">
                <a:lnSpc>
                  <a:spcPts val="1983"/>
                </a:lnSpc>
              </a:pPr>
              <a:r>
                <a:rPr lang="en-US" sz="991">
                  <a:solidFill>
                    <a:srgbClr val="5D4534"/>
                  </a:solidFill>
                  <a:latin typeface="Open Sans 1"/>
                </a:rPr>
                <a:t>Valor máximo de pérdida durante la validación: 1.1065781116485596 en la época 12</a:t>
              </a:r>
            </a:p>
            <a:p>
              <a:pPr algn="just">
                <a:lnSpc>
                  <a:spcPts val="1983"/>
                </a:lnSpc>
              </a:pPr>
            </a:p>
            <a:p>
              <a:pPr algn="just">
                <a:lnSpc>
                  <a:spcPts val="1983"/>
                </a:lnSpc>
              </a:pPr>
              <a:r>
                <a:rPr lang="en-US" sz="991">
                  <a:solidFill>
                    <a:srgbClr val="5D4534"/>
                  </a:solidFill>
                  <a:latin typeface="Open Sans 1 Bold"/>
                </a:rPr>
                <a:t>Tamaño de lote: 112</a:t>
              </a:r>
            </a:p>
            <a:p>
              <a:pPr algn="just">
                <a:lnSpc>
                  <a:spcPts val="1983"/>
                </a:lnSpc>
              </a:pPr>
              <a:r>
                <a:rPr lang="en-US" sz="991">
                  <a:solidFill>
                    <a:srgbClr val="5D4534"/>
                  </a:solidFill>
                  <a:latin typeface="Open Sans 1"/>
                </a:rPr>
                <a:t>Valor mínimo de pérdida durante el entrenamiento: 0.032109618186950684 en la época 137</a:t>
              </a:r>
            </a:p>
            <a:p>
              <a:pPr algn="just">
                <a:lnSpc>
                  <a:spcPts val="1983"/>
                </a:lnSpc>
              </a:pPr>
              <a:r>
                <a:rPr lang="en-US" sz="991">
                  <a:solidFill>
                    <a:srgbClr val="5D4534"/>
                  </a:solidFill>
                  <a:latin typeface="Open Sans 1"/>
                </a:rPr>
                <a:t>Valor máximo de pérdida durante el entrenamiento: 2.2436764240264893 en la época 171</a:t>
              </a:r>
            </a:p>
            <a:p>
              <a:pPr algn="just">
                <a:lnSpc>
                  <a:spcPts val="1983"/>
                </a:lnSpc>
              </a:pPr>
              <a:r>
                <a:rPr lang="en-US" sz="991">
                  <a:solidFill>
                    <a:srgbClr val="5D4534"/>
                  </a:solidFill>
                  <a:latin typeface="Open Sans 1"/>
                </a:rPr>
                <a:t>Valor mínimo de pérdida durante la validación: 0.31631872057914734 en la época 124</a:t>
              </a:r>
            </a:p>
            <a:p>
              <a:pPr algn="just">
                <a:lnSpc>
                  <a:spcPts val="1983"/>
                </a:lnSpc>
              </a:pPr>
              <a:r>
                <a:rPr lang="en-US" sz="991">
                  <a:solidFill>
                    <a:srgbClr val="5D4534"/>
                  </a:solidFill>
                  <a:latin typeface="Open Sans 1"/>
                </a:rPr>
                <a:t>Valor máximo de pérdida durante la validación: 1.4096449613571167 en la época 111</a:t>
              </a:r>
            </a:p>
            <a:p>
              <a:pPr algn="just">
                <a:lnSpc>
                  <a:spcPts val="1983"/>
                </a:lnSpc>
              </a:pPr>
            </a:p>
            <a:p>
              <a:pPr algn="just">
                <a:lnSpc>
                  <a:spcPts val="1983"/>
                </a:lnSpc>
              </a:pPr>
              <a:r>
                <a:rPr lang="en-US" sz="991">
                  <a:solidFill>
                    <a:srgbClr val="5D4534"/>
                  </a:solidFill>
                  <a:latin typeface="Open Sans 1 Bold"/>
                </a:rPr>
                <a:t>Tamaño de lote: 128</a:t>
              </a:r>
            </a:p>
            <a:p>
              <a:pPr algn="just">
                <a:lnSpc>
                  <a:spcPts val="1983"/>
                </a:lnSpc>
              </a:pPr>
              <a:r>
                <a:rPr lang="en-US" sz="991">
                  <a:solidFill>
                    <a:srgbClr val="5D4534"/>
                  </a:solidFill>
                  <a:latin typeface="Open Sans 1"/>
                </a:rPr>
                <a:t>Valor mínimo de pérdida durante el entrenamiento: 8.476139919366688 e-05 en la época 30</a:t>
              </a:r>
            </a:p>
            <a:p>
              <a:pPr algn="just">
                <a:lnSpc>
                  <a:spcPts val="1983"/>
                </a:lnSpc>
              </a:pPr>
              <a:r>
                <a:rPr lang="en-US" sz="991">
                  <a:solidFill>
                    <a:srgbClr val="5D4534"/>
                  </a:solidFill>
                  <a:latin typeface="Open Sans 1"/>
                </a:rPr>
                <a:t>Valor máximo de pérdida durante el entrenamiento: 4.657848358154297 en la época 40</a:t>
              </a:r>
            </a:p>
            <a:p>
              <a:pPr algn="just">
                <a:lnSpc>
                  <a:spcPts val="1983"/>
                </a:lnSpc>
              </a:pPr>
              <a:r>
                <a:rPr lang="en-US" sz="991">
                  <a:solidFill>
                    <a:srgbClr val="5D4534"/>
                  </a:solidFill>
                  <a:latin typeface="Open Sans 1"/>
                </a:rPr>
                <a:t>Valor mínimo de pérdida durante la validación: 0.3244923949241638 en la época 20</a:t>
              </a:r>
            </a:p>
            <a:p>
              <a:pPr algn="just">
                <a:lnSpc>
                  <a:spcPts val="1983"/>
                </a:lnSpc>
              </a:pPr>
              <a:r>
                <a:rPr lang="en-US" sz="991">
                  <a:solidFill>
                    <a:srgbClr val="5D4534"/>
                  </a:solidFill>
                  <a:latin typeface="Open Sans 1"/>
                </a:rPr>
                <a:t>Valor máximo de pérdida durante la validación: 3.882502317428589 en la época 39</a:t>
              </a:r>
            </a:p>
            <a:p>
              <a:pPr algn="just">
                <a:lnSpc>
                  <a:spcPts val="1983"/>
                </a:lnSpc>
              </a:pPr>
            </a:p>
            <a:p>
              <a:pPr algn="just">
                <a:lnSpc>
                  <a:spcPts val="1983"/>
                </a:lnSpc>
              </a:pPr>
              <a:r>
                <a:rPr lang="en-US" sz="991">
                  <a:solidFill>
                    <a:srgbClr val="5D4534"/>
                  </a:solidFill>
                  <a:latin typeface="Open Sans 1 Bold"/>
                </a:rPr>
                <a:t>Tamaño de lote: 144</a:t>
              </a:r>
            </a:p>
            <a:p>
              <a:pPr algn="just">
                <a:lnSpc>
                  <a:spcPts val="1983"/>
                </a:lnSpc>
              </a:pPr>
              <a:r>
                <a:rPr lang="en-US" sz="991">
                  <a:solidFill>
                    <a:srgbClr val="5D4534"/>
                  </a:solidFill>
                  <a:latin typeface="Open Sans 1"/>
                </a:rPr>
                <a:t>Valor mínimo de pérdida durante el entrenamiento: 0.12111659348011017 en la época 424</a:t>
              </a:r>
            </a:p>
            <a:p>
              <a:pPr algn="just">
                <a:lnSpc>
                  <a:spcPts val="1983"/>
                </a:lnSpc>
              </a:pPr>
              <a:r>
                <a:rPr lang="en-US" sz="991">
                  <a:solidFill>
                    <a:srgbClr val="5D4534"/>
                  </a:solidFill>
                  <a:latin typeface="Open Sans 1"/>
                </a:rPr>
                <a:t>Valor máximo de pérdida durante el entrenamiento: 0.28714290261268616 en la época 0</a:t>
              </a:r>
            </a:p>
            <a:p>
              <a:pPr algn="just">
                <a:lnSpc>
                  <a:spcPts val="1983"/>
                </a:lnSpc>
              </a:pPr>
              <a:r>
                <a:rPr lang="en-US" sz="991">
                  <a:solidFill>
                    <a:srgbClr val="5D4534"/>
                  </a:solidFill>
                  <a:latin typeface="Open Sans 1"/>
                </a:rPr>
                <a:t>Valor mínimo de pérdida durante la validación: 0.3328634202480316 en la época 376</a:t>
              </a:r>
            </a:p>
            <a:p>
              <a:pPr algn="just">
                <a:lnSpc>
                  <a:spcPts val="1983"/>
                </a:lnSpc>
              </a:pPr>
              <a:r>
                <a:rPr lang="en-US" sz="991">
                  <a:solidFill>
                    <a:srgbClr val="5D4534"/>
                  </a:solidFill>
                  <a:latin typeface="Open Sans 1"/>
                </a:rPr>
                <a:t>Valor máximo de pérdida durante la validación: 0.38947057723999023 en la época 0</a:t>
              </a:r>
            </a:p>
            <a:p>
              <a:pPr algn="just">
                <a:lnSpc>
                  <a:spcPts val="1983"/>
                </a:lnSpc>
              </a:pPr>
            </a:p>
            <a:p>
              <a:pPr algn="just">
                <a:lnSpc>
                  <a:spcPts val="1983"/>
                </a:lnSpc>
              </a:pPr>
              <a:r>
                <a:rPr lang="en-US" sz="991">
                  <a:solidFill>
                    <a:srgbClr val="5D4534"/>
                  </a:solidFill>
                  <a:latin typeface="Open Sans 1 Bold"/>
                </a:rPr>
                <a:t>Tamaño de lote: 160</a:t>
              </a:r>
            </a:p>
            <a:p>
              <a:pPr algn="just">
                <a:lnSpc>
                  <a:spcPts val="1983"/>
                </a:lnSpc>
              </a:pPr>
              <a:r>
                <a:rPr lang="en-US" sz="991">
                  <a:solidFill>
                    <a:srgbClr val="5D4534"/>
                  </a:solidFill>
                  <a:latin typeface="Open Sans 1"/>
                </a:rPr>
                <a:t>Valor mínimo de pérdida durante el entrenamiento: 0.11806139349937439 en la época 115</a:t>
              </a:r>
            </a:p>
            <a:p>
              <a:pPr algn="just">
                <a:lnSpc>
                  <a:spcPts val="1983"/>
                </a:lnSpc>
              </a:pPr>
              <a:r>
                <a:rPr lang="en-US" sz="991">
                  <a:solidFill>
                    <a:srgbClr val="5D4534"/>
                  </a:solidFill>
                  <a:latin typeface="Open Sans 1"/>
                </a:rPr>
                <a:t>Valor máximo de pérdida durante el entrenamiento: 0.12108813226222992 en la época 0</a:t>
              </a:r>
            </a:p>
            <a:p>
              <a:pPr algn="just">
                <a:lnSpc>
                  <a:spcPts val="1983"/>
                </a:lnSpc>
              </a:pPr>
              <a:r>
                <a:rPr lang="en-US" sz="991">
                  <a:solidFill>
                    <a:srgbClr val="5D4534"/>
                  </a:solidFill>
                  <a:latin typeface="Open Sans 1"/>
                </a:rPr>
                <a:t>Valor mínimo de pérdida durante la validación: 0.3325458765029907 en la época 67</a:t>
              </a:r>
            </a:p>
            <a:p>
              <a:pPr algn="just">
                <a:lnSpc>
                  <a:spcPts val="1983"/>
                </a:lnSpc>
              </a:pPr>
              <a:r>
                <a:rPr lang="en-US" sz="991">
                  <a:solidFill>
                    <a:srgbClr val="5D4534"/>
                  </a:solidFill>
                  <a:latin typeface="Open Sans 1"/>
                </a:rPr>
                <a:t>Valor máximo de pérdida durante la validación: 0.33296999335289 en la época 0</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9681748"/>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flipH="true">
            <a:off x="13189715" y="551042"/>
            <a:ext cx="5098285" cy="0"/>
          </a:xfrm>
          <a:prstGeom prst="line">
            <a:avLst/>
          </a:prstGeom>
          <a:ln cap="rnd" w="47625">
            <a:solidFill>
              <a:srgbClr val="CB9F80"/>
            </a:solidFill>
            <a:prstDash val="solid"/>
            <a:headEnd type="none" len="sm" w="sm"/>
            <a:tailEnd type="none" len="sm" w="sm"/>
          </a:ln>
        </p:spPr>
      </p:sp>
      <p:sp>
        <p:nvSpPr>
          <p:cNvPr name="Freeform 4" id="4"/>
          <p:cNvSpPr/>
          <p:nvPr/>
        </p:nvSpPr>
        <p:spPr>
          <a:xfrm flipH="false" flipV="false" rot="0">
            <a:off x="9144000" y="1928093"/>
            <a:ext cx="7890948" cy="6255179"/>
          </a:xfrm>
          <a:custGeom>
            <a:avLst/>
            <a:gdLst/>
            <a:ahLst/>
            <a:cxnLst/>
            <a:rect r="r" b="b" t="t" l="l"/>
            <a:pathLst>
              <a:path h="6255179" w="7890948">
                <a:moveTo>
                  <a:pt x="0" y="0"/>
                </a:moveTo>
                <a:lnTo>
                  <a:pt x="7890948" y="0"/>
                </a:lnTo>
                <a:lnTo>
                  <a:pt x="7890948" y="6255179"/>
                </a:lnTo>
                <a:lnTo>
                  <a:pt x="0" y="6255179"/>
                </a:lnTo>
                <a:lnTo>
                  <a:pt x="0" y="0"/>
                </a:lnTo>
                <a:close/>
              </a:path>
            </a:pathLst>
          </a:custGeom>
          <a:blipFill>
            <a:blip r:embed="rId2"/>
            <a:stretch>
              <a:fillRect l="0" t="0" r="0" b="0"/>
            </a:stretch>
          </a:blipFill>
        </p:spPr>
      </p:sp>
      <p:sp>
        <p:nvSpPr>
          <p:cNvPr name="Freeform 5" id="5"/>
          <p:cNvSpPr/>
          <p:nvPr/>
        </p:nvSpPr>
        <p:spPr>
          <a:xfrm flipH="false" flipV="false" rot="0">
            <a:off x="1239966" y="1928093"/>
            <a:ext cx="7904034" cy="6255179"/>
          </a:xfrm>
          <a:custGeom>
            <a:avLst/>
            <a:gdLst/>
            <a:ahLst/>
            <a:cxnLst/>
            <a:rect r="r" b="b" t="t" l="l"/>
            <a:pathLst>
              <a:path h="6255179" w="7904034">
                <a:moveTo>
                  <a:pt x="0" y="0"/>
                </a:moveTo>
                <a:lnTo>
                  <a:pt x="7904034" y="0"/>
                </a:lnTo>
                <a:lnTo>
                  <a:pt x="7904034" y="6255179"/>
                </a:lnTo>
                <a:lnTo>
                  <a:pt x="0" y="6255179"/>
                </a:lnTo>
                <a:lnTo>
                  <a:pt x="0" y="0"/>
                </a:lnTo>
                <a:close/>
              </a:path>
            </a:pathLst>
          </a:custGeom>
          <a:blipFill>
            <a:blip r:embed="rId3"/>
            <a:stretch>
              <a:fillRect l="0" t="0" r="0" b="0"/>
            </a:stretch>
          </a:blipFill>
        </p:spPr>
      </p:sp>
      <p:sp>
        <p:nvSpPr>
          <p:cNvPr name="TextBox 6" id="6"/>
          <p:cNvSpPr txBox="true"/>
          <p:nvPr/>
        </p:nvSpPr>
        <p:spPr>
          <a:xfrm rot="0">
            <a:off x="2709518" y="8545852"/>
            <a:ext cx="4766734" cy="302201"/>
          </a:xfrm>
          <a:prstGeom prst="rect">
            <a:avLst/>
          </a:prstGeom>
        </p:spPr>
        <p:txBody>
          <a:bodyPr anchor="t" rtlCol="false" tIns="0" lIns="0" bIns="0" rIns="0">
            <a:spAutoFit/>
          </a:bodyPr>
          <a:lstStyle/>
          <a:p>
            <a:pPr algn="ctr">
              <a:lnSpc>
                <a:spcPts val="2210"/>
              </a:lnSpc>
              <a:spcBef>
                <a:spcPct val="0"/>
              </a:spcBef>
            </a:pPr>
            <a:r>
              <a:rPr lang="en-US" sz="2210" spc="44">
                <a:solidFill>
                  <a:srgbClr val="57664E"/>
                </a:solidFill>
                <a:latin typeface="Inria Serif Bold"/>
              </a:rPr>
              <a:t>Pérdida final: 0.11806139349937439 </a:t>
            </a:r>
          </a:p>
        </p:txBody>
      </p:sp>
      <p:sp>
        <p:nvSpPr>
          <p:cNvPr name="TextBox 7" id="7"/>
          <p:cNvSpPr txBox="true"/>
          <p:nvPr/>
        </p:nvSpPr>
        <p:spPr>
          <a:xfrm rot="0">
            <a:off x="10942301" y="8545852"/>
            <a:ext cx="4619121" cy="302201"/>
          </a:xfrm>
          <a:prstGeom prst="rect">
            <a:avLst/>
          </a:prstGeom>
        </p:spPr>
        <p:txBody>
          <a:bodyPr anchor="t" rtlCol="false" tIns="0" lIns="0" bIns="0" rIns="0">
            <a:spAutoFit/>
          </a:bodyPr>
          <a:lstStyle/>
          <a:p>
            <a:pPr algn="ctr">
              <a:lnSpc>
                <a:spcPts val="2210"/>
              </a:lnSpc>
              <a:spcBef>
                <a:spcPct val="0"/>
              </a:spcBef>
            </a:pPr>
            <a:r>
              <a:rPr lang="en-US" sz="2210" spc="44">
                <a:solidFill>
                  <a:srgbClr val="57664E"/>
                </a:solidFill>
                <a:latin typeface="Inria Serif Bold"/>
              </a:rPr>
              <a:t>Pérdida final: 0.3326150178909302</a:t>
            </a:r>
          </a:p>
        </p:txBody>
      </p:sp>
      <p:sp>
        <p:nvSpPr>
          <p:cNvPr name="TextBox 8" id="8"/>
          <p:cNvSpPr txBox="true"/>
          <p:nvPr/>
        </p:nvSpPr>
        <p:spPr>
          <a:xfrm rot="0">
            <a:off x="7476252" y="1066800"/>
            <a:ext cx="3945731" cy="260350"/>
          </a:xfrm>
          <a:prstGeom prst="rect">
            <a:avLst/>
          </a:prstGeom>
        </p:spPr>
        <p:txBody>
          <a:bodyPr anchor="t" rtlCol="false" tIns="0" lIns="0" bIns="0" rIns="0">
            <a:spAutoFit/>
          </a:bodyPr>
          <a:lstStyle/>
          <a:p>
            <a:pPr algn="ctr">
              <a:lnSpc>
                <a:spcPts val="2000"/>
              </a:lnSpc>
              <a:spcBef>
                <a:spcPct val="0"/>
              </a:spcBef>
            </a:pPr>
            <a:r>
              <a:rPr lang="en-US" sz="2000" spc="40">
                <a:solidFill>
                  <a:srgbClr val="57664E"/>
                </a:solidFill>
                <a:latin typeface="Playfair Display Bold"/>
              </a:rPr>
              <a:t>MEJOR TAMAÑO DE LOTE: 160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6375" y="4343733"/>
            <a:ext cx="5661670" cy="4534309"/>
          </a:xfrm>
          <a:custGeom>
            <a:avLst/>
            <a:gdLst/>
            <a:ahLst/>
            <a:cxnLst/>
            <a:rect r="r" b="b" t="t" l="l"/>
            <a:pathLst>
              <a:path h="4534309" w="5661670">
                <a:moveTo>
                  <a:pt x="0" y="0"/>
                </a:moveTo>
                <a:lnTo>
                  <a:pt x="5661670" y="0"/>
                </a:lnTo>
                <a:lnTo>
                  <a:pt x="5661670" y="4534310"/>
                </a:lnTo>
                <a:lnTo>
                  <a:pt x="0" y="4534310"/>
                </a:lnTo>
                <a:lnTo>
                  <a:pt x="0" y="0"/>
                </a:lnTo>
                <a:close/>
              </a:path>
            </a:pathLst>
          </a:custGeom>
          <a:blipFill>
            <a:blip r:embed="rId2"/>
            <a:stretch>
              <a:fillRect l="0" t="0" r="0" b="0"/>
            </a:stretch>
          </a:blipFill>
        </p:spPr>
      </p:sp>
      <p:sp>
        <p:nvSpPr>
          <p:cNvPr name="Freeform 3" id="3"/>
          <p:cNvSpPr/>
          <p:nvPr/>
        </p:nvSpPr>
        <p:spPr>
          <a:xfrm flipH="false" flipV="false" rot="0">
            <a:off x="8311426" y="2513464"/>
            <a:ext cx="8405103" cy="6744836"/>
          </a:xfrm>
          <a:custGeom>
            <a:avLst/>
            <a:gdLst/>
            <a:ahLst/>
            <a:cxnLst/>
            <a:rect r="r" b="b" t="t" l="l"/>
            <a:pathLst>
              <a:path h="6744836" w="8405103">
                <a:moveTo>
                  <a:pt x="0" y="0"/>
                </a:moveTo>
                <a:lnTo>
                  <a:pt x="8405103" y="0"/>
                </a:lnTo>
                <a:lnTo>
                  <a:pt x="8405103" y="6744836"/>
                </a:lnTo>
                <a:lnTo>
                  <a:pt x="0" y="6744836"/>
                </a:lnTo>
                <a:lnTo>
                  <a:pt x="0" y="0"/>
                </a:lnTo>
                <a:close/>
              </a:path>
            </a:pathLst>
          </a:custGeom>
          <a:blipFill>
            <a:blip r:embed="rId3"/>
            <a:stretch>
              <a:fillRect l="0" t="0" r="0" b="0"/>
            </a:stretch>
          </a:blipFill>
        </p:spPr>
      </p:sp>
      <p:grpSp>
        <p:nvGrpSpPr>
          <p:cNvPr name="Group 4" id="4"/>
          <p:cNvGrpSpPr/>
          <p:nvPr/>
        </p:nvGrpSpPr>
        <p:grpSpPr>
          <a:xfrm rot="0">
            <a:off x="2235327" y="2950905"/>
            <a:ext cx="2981627" cy="755906"/>
            <a:chOff x="0" y="0"/>
            <a:chExt cx="785284" cy="199086"/>
          </a:xfrm>
        </p:grpSpPr>
        <p:sp>
          <p:nvSpPr>
            <p:cNvPr name="Freeform 5" id="5"/>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6" id="6"/>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5551064" y="2950905"/>
            <a:ext cx="1983056" cy="755906"/>
            <a:chOff x="0" y="0"/>
            <a:chExt cx="522286" cy="199086"/>
          </a:xfrm>
        </p:grpSpPr>
        <p:sp>
          <p:nvSpPr>
            <p:cNvPr name="Freeform 8" id="8"/>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9" id="9"/>
            <p:cNvSpPr txBox="true"/>
            <p:nvPr/>
          </p:nvSpPr>
          <p:spPr>
            <a:xfrm>
              <a:off x="0" y="38100"/>
              <a:ext cx="522286" cy="160986"/>
            </a:xfrm>
            <a:prstGeom prst="rect">
              <a:avLst/>
            </a:prstGeom>
          </p:spPr>
          <p:txBody>
            <a:bodyPr anchor="ctr" rtlCol="false" tIns="50800" lIns="50800" bIns="50800" rIns="50800"/>
            <a:lstStyle/>
            <a:p>
              <a:pPr algn="ctr">
                <a:lnSpc>
                  <a:spcPts val="2000"/>
                </a:lnSpc>
              </a:pPr>
            </a:p>
          </p:txBody>
        </p:sp>
      </p:grpSp>
      <p:sp>
        <p:nvSpPr>
          <p:cNvPr name="TextBox 10" id="10"/>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ENTRENAMIENTO</a:t>
            </a:r>
          </a:p>
        </p:txBody>
      </p:sp>
      <p:sp>
        <p:nvSpPr>
          <p:cNvPr name="TextBox 11" id="11"/>
          <p:cNvSpPr txBox="true"/>
          <p:nvPr/>
        </p:nvSpPr>
        <p:spPr>
          <a:xfrm rot="0">
            <a:off x="2575071" y="3208208"/>
            <a:ext cx="2302140"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0.7829 </a:t>
            </a:r>
          </a:p>
        </p:txBody>
      </p:sp>
      <p:sp>
        <p:nvSpPr>
          <p:cNvPr name="TextBox 12" id="12"/>
          <p:cNvSpPr txBox="true"/>
          <p:nvPr/>
        </p:nvSpPr>
        <p:spPr>
          <a:xfrm rot="0">
            <a:off x="5834434" y="3208208"/>
            <a:ext cx="1416315"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0.9767</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46375" y="4343733"/>
            <a:ext cx="5661670" cy="4534309"/>
          </a:xfrm>
          <a:custGeom>
            <a:avLst/>
            <a:gdLst/>
            <a:ahLst/>
            <a:cxnLst/>
            <a:rect r="r" b="b" t="t" l="l"/>
            <a:pathLst>
              <a:path h="4534309" w="5661670">
                <a:moveTo>
                  <a:pt x="0" y="0"/>
                </a:moveTo>
                <a:lnTo>
                  <a:pt x="5661670" y="0"/>
                </a:lnTo>
                <a:lnTo>
                  <a:pt x="5661670" y="4534310"/>
                </a:lnTo>
                <a:lnTo>
                  <a:pt x="0" y="4534310"/>
                </a:lnTo>
                <a:lnTo>
                  <a:pt x="0" y="0"/>
                </a:lnTo>
                <a:close/>
              </a:path>
            </a:pathLst>
          </a:custGeom>
          <a:blipFill>
            <a:blip r:embed="rId2"/>
            <a:stretch>
              <a:fillRect l="0" t="0" r="0" b="0"/>
            </a:stretch>
          </a:blipFill>
        </p:spPr>
      </p:sp>
      <p:sp>
        <p:nvSpPr>
          <p:cNvPr name="Freeform 3" id="3"/>
          <p:cNvSpPr/>
          <p:nvPr/>
        </p:nvSpPr>
        <p:spPr>
          <a:xfrm flipH="false" flipV="false" rot="0">
            <a:off x="8327170" y="2513464"/>
            <a:ext cx="8405103" cy="6744836"/>
          </a:xfrm>
          <a:custGeom>
            <a:avLst/>
            <a:gdLst/>
            <a:ahLst/>
            <a:cxnLst/>
            <a:rect r="r" b="b" t="t" l="l"/>
            <a:pathLst>
              <a:path h="6744836" w="8405103">
                <a:moveTo>
                  <a:pt x="0" y="0"/>
                </a:moveTo>
                <a:lnTo>
                  <a:pt x="8405103" y="0"/>
                </a:lnTo>
                <a:lnTo>
                  <a:pt x="8405103" y="6744836"/>
                </a:lnTo>
                <a:lnTo>
                  <a:pt x="0" y="6744836"/>
                </a:lnTo>
                <a:lnTo>
                  <a:pt x="0" y="0"/>
                </a:lnTo>
                <a:close/>
              </a:path>
            </a:pathLst>
          </a:custGeom>
          <a:blipFill>
            <a:blip r:embed="rId3"/>
            <a:stretch>
              <a:fillRect l="0" t="0" r="0" b="0"/>
            </a:stretch>
          </a:blipFill>
        </p:spPr>
      </p:sp>
      <p:grpSp>
        <p:nvGrpSpPr>
          <p:cNvPr name="Group 4" id="4"/>
          <p:cNvGrpSpPr/>
          <p:nvPr/>
        </p:nvGrpSpPr>
        <p:grpSpPr>
          <a:xfrm rot="0">
            <a:off x="2235327" y="2950905"/>
            <a:ext cx="2981627" cy="755906"/>
            <a:chOff x="0" y="0"/>
            <a:chExt cx="785284" cy="199086"/>
          </a:xfrm>
        </p:grpSpPr>
        <p:sp>
          <p:nvSpPr>
            <p:cNvPr name="Freeform 5" id="5"/>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6" id="6"/>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grpSp>
        <p:nvGrpSpPr>
          <p:cNvPr name="Group 7" id="7"/>
          <p:cNvGrpSpPr/>
          <p:nvPr/>
        </p:nvGrpSpPr>
        <p:grpSpPr>
          <a:xfrm rot="0">
            <a:off x="5551064" y="2950905"/>
            <a:ext cx="1983056" cy="755906"/>
            <a:chOff x="0" y="0"/>
            <a:chExt cx="522286" cy="199086"/>
          </a:xfrm>
        </p:grpSpPr>
        <p:sp>
          <p:nvSpPr>
            <p:cNvPr name="Freeform 8" id="8"/>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9" id="9"/>
            <p:cNvSpPr txBox="true"/>
            <p:nvPr/>
          </p:nvSpPr>
          <p:spPr>
            <a:xfrm>
              <a:off x="0" y="38100"/>
              <a:ext cx="522286" cy="160986"/>
            </a:xfrm>
            <a:prstGeom prst="rect">
              <a:avLst/>
            </a:prstGeom>
          </p:spPr>
          <p:txBody>
            <a:bodyPr anchor="ctr" rtlCol="false" tIns="50800" lIns="50800" bIns="50800" rIns="50800"/>
            <a:lstStyle/>
            <a:p>
              <a:pPr algn="ctr">
                <a:lnSpc>
                  <a:spcPts val="2000"/>
                </a:lnSpc>
              </a:pPr>
            </a:p>
          </p:txBody>
        </p:sp>
      </p:grpSp>
      <p:sp>
        <p:nvSpPr>
          <p:cNvPr name="TextBox 10" id="10"/>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PRUEBA</a:t>
            </a:r>
          </a:p>
        </p:txBody>
      </p:sp>
      <p:sp>
        <p:nvSpPr>
          <p:cNvPr name="TextBox 11" id="11"/>
          <p:cNvSpPr txBox="true"/>
          <p:nvPr/>
        </p:nvSpPr>
        <p:spPr>
          <a:xfrm rot="0">
            <a:off x="2584728" y="3208208"/>
            <a:ext cx="2282825"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0.6818 </a:t>
            </a:r>
          </a:p>
        </p:txBody>
      </p:sp>
      <p:sp>
        <p:nvSpPr>
          <p:cNvPr name="TextBox 12" id="12"/>
          <p:cNvSpPr txBox="true"/>
          <p:nvPr/>
        </p:nvSpPr>
        <p:spPr>
          <a:xfrm rot="0">
            <a:off x="5834633" y="3208208"/>
            <a:ext cx="1415918"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0.8857</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22630" y="1028700"/>
            <a:ext cx="15292435" cy="8229600"/>
            <a:chOff x="0" y="0"/>
            <a:chExt cx="5508251" cy="2964257"/>
          </a:xfrm>
        </p:grpSpPr>
        <p:sp>
          <p:nvSpPr>
            <p:cNvPr name="Freeform 3" id="3"/>
            <p:cNvSpPr/>
            <p:nvPr/>
          </p:nvSpPr>
          <p:spPr>
            <a:xfrm flipH="false" flipV="false" rot="0">
              <a:off x="0" y="0"/>
              <a:ext cx="5508251" cy="2964257"/>
            </a:xfrm>
            <a:custGeom>
              <a:avLst/>
              <a:gdLst/>
              <a:ahLst/>
              <a:cxnLst/>
              <a:rect r="r" b="b" t="t" l="l"/>
              <a:pathLst>
                <a:path h="2964257" w="5508251">
                  <a:moveTo>
                    <a:pt x="0" y="0"/>
                  </a:moveTo>
                  <a:lnTo>
                    <a:pt x="5508251" y="0"/>
                  </a:lnTo>
                  <a:lnTo>
                    <a:pt x="5508251" y="2964257"/>
                  </a:lnTo>
                  <a:lnTo>
                    <a:pt x="0" y="2964257"/>
                  </a:lnTo>
                  <a:close/>
                </a:path>
              </a:pathLst>
            </a:custGeom>
            <a:solidFill>
              <a:srgbClr val="A67C5E"/>
            </a:solidFill>
          </p:spPr>
        </p:sp>
      </p:grpSp>
      <p:sp>
        <p:nvSpPr>
          <p:cNvPr name="TextBox 4" id="4"/>
          <p:cNvSpPr txBox="true"/>
          <p:nvPr/>
        </p:nvSpPr>
        <p:spPr>
          <a:xfrm rot="0">
            <a:off x="2888605" y="1968740"/>
            <a:ext cx="12510790" cy="530226"/>
          </a:xfrm>
          <a:prstGeom prst="rect">
            <a:avLst/>
          </a:prstGeom>
        </p:spPr>
        <p:txBody>
          <a:bodyPr anchor="t" rtlCol="false" tIns="0" lIns="0" bIns="0" rIns="0">
            <a:spAutoFit/>
          </a:bodyPr>
          <a:lstStyle/>
          <a:p>
            <a:pPr algn="ctr">
              <a:lnSpc>
                <a:spcPts val="4000"/>
              </a:lnSpc>
            </a:pPr>
            <a:r>
              <a:rPr lang="en-US" sz="4000" spc="80">
                <a:solidFill>
                  <a:srgbClr val="FFFFFF"/>
                </a:solidFill>
                <a:latin typeface="Playfair Display Bold"/>
              </a:rPr>
              <a:t>CONCLUSIONES</a:t>
            </a:r>
          </a:p>
        </p:txBody>
      </p:sp>
      <p:sp>
        <p:nvSpPr>
          <p:cNvPr name="TextBox 5" id="5"/>
          <p:cNvSpPr txBox="true"/>
          <p:nvPr/>
        </p:nvSpPr>
        <p:spPr>
          <a:xfrm rot="0">
            <a:off x="2695424" y="3212009"/>
            <a:ext cx="12946848" cy="4886392"/>
          </a:xfrm>
          <a:prstGeom prst="rect">
            <a:avLst/>
          </a:prstGeom>
        </p:spPr>
        <p:txBody>
          <a:bodyPr anchor="t" rtlCol="false" tIns="0" lIns="0" bIns="0" rIns="0">
            <a:spAutoFit/>
          </a:bodyPr>
          <a:lstStyle/>
          <a:p>
            <a:pPr algn="just">
              <a:lnSpc>
                <a:spcPts val="2319"/>
              </a:lnSpc>
            </a:pPr>
            <a:r>
              <a:rPr lang="en-US" sz="1870">
                <a:solidFill>
                  <a:srgbClr val="FFFFFF"/>
                </a:solidFill>
                <a:latin typeface="Open Sans 1 Bold"/>
              </a:rPr>
              <a:t>Desbalance de Clases:</a:t>
            </a:r>
          </a:p>
          <a:p>
            <a:pPr algn="just">
              <a:lnSpc>
                <a:spcPts val="2319"/>
              </a:lnSpc>
            </a:pPr>
          </a:p>
          <a:p>
            <a:pPr algn="just">
              <a:lnSpc>
                <a:spcPts val="2319"/>
              </a:lnSpc>
            </a:pPr>
            <a:r>
              <a:rPr lang="en-US" sz="1870">
                <a:solidFill>
                  <a:srgbClr val="FFFFFF"/>
                </a:solidFill>
                <a:latin typeface="Open Sans 1"/>
              </a:rPr>
              <a:t>El conjunto de datos presenta un desbalance significativo entre las clases (hacia los casos positivos), lo cual es un desafío común en problemas de clasificación. En el caso de aprendizaje de máquinas tradicional, este problema puede abordarse con “</a:t>
            </a:r>
            <a:r>
              <a:rPr lang="en-US" sz="1870">
                <a:solidFill>
                  <a:srgbClr val="FFFFFF"/>
                </a:solidFill>
                <a:latin typeface="Open Sans 1 Italics"/>
              </a:rPr>
              <a:t>undersampling</a:t>
            </a:r>
            <a:r>
              <a:rPr lang="en-US" sz="1870">
                <a:solidFill>
                  <a:srgbClr val="FFFFFF"/>
                </a:solidFill>
                <a:latin typeface="Open Sans 1"/>
              </a:rPr>
              <a:t>”, “</a:t>
            </a:r>
            <a:r>
              <a:rPr lang="en-US" sz="1870">
                <a:solidFill>
                  <a:srgbClr val="FFFFFF"/>
                </a:solidFill>
                <a:latin typeface="Open Sans 1 Italics"/>
              </a:rPr>
              <a:t>oversampling</a:t>
            </a:r>
            <a:r>
              <a:rPr lang="en-US" sz="1870">
                <a:solidFill>
                  <a:srgbClr val="FFFFFF"/>
                </a:solidFill>
                <a:latin typeface="Open Sans 1"/>
              </a:rPr>
              <a:t>”, o el ajuste de hiperparámetros (Ej. 'class_weight':['balanced']) lo cual requiere de la manipulación de los datos, cosa que se pretende evitar con </a:t>
            </a:r>
            <a:r>
              <a:rPr lang="en-US" sz="1870">
                <a:solidFill>
                  <a:srgbClr val="FFFFFF"/>
                </a:solidFill>
                <a:latin typeface="Open Sans 1 Italics"/>
              </a:rPr>
              <a:t>deep learning.</a:t>
            </a:r>
          </a:p>
          <a:p>
            <a:pPr algn="just">
              <a:lnSpc>
                <a:spcPts val="2319"/>
              </a:lnSpc>
            </a:pPr>
          </a:p>
          <a:p>
            <a:pPr algn="just">
              <a:lnSpc>
                <a:spcPts val="2319"/>
              </a:lnSpc>
            </a:pPr>
            <a:r>
              <a:rPr lang="en-US" sz="1870">
                <a:solidFill>
                  <a:srgbClr val="FFFFFF"/>
                </a:solidFill>
                <a:latin typeface="Open Sans 1 Bold"/>
              </a:rPr>
              <a:t>Comportamiento del Modelo Actual:</a:t>
            </a:r>
          </a:p>
          <a:p>
            <a:pPr algn="just">
              <a:lnSpc>
                <a:spcPts val="2319"/>
              </a:lnSpc>
            </a:pPr>
          </a:p>
          <a:p>
            <a:pPr algn="just">
              <a:lnSpc>
                <a:spcPts val="2319"/>
              </a:lnSpc>
            </a:pPr>
            <a:r>
              <a:rPr lang="en-US" sz="1870">
                <a:solidFill>
                  <a:srgbClr val="FFFFFF"/>
                </a:solidFill>
                <a:latin typeface="Open Sans 1"/>
              </a:rPr>
              <a:t>El modelo actual tiende a predecir todas las instancias como pertenecientes a la clase mayoritaria, lo cual es una limitación significativa.</a:t>
            </a:r>
            <a:r>
              <a:rPr lang="en-US" sz="1870">
                <a:solidFill>
                  <a:srgbClr val="FFFFFF"/>
                </a:solidFill>
                <a:latin typeface="Open Sans 1"/>
              </a:rPr>
              <a:t> </a:t>
            </a:r>
          </a:p>
          <a:p>
            <a:pPr algn="just">
              <a:lnSpc>
                <a:spcPts val="2319"/>
              </a:lnSpc>
            </a:pPr>
          </a:p>
          <a:p>
            <a:pPr algn="just">
              <a:lnSpc>
                <a:spcPts val="2319"/>
              </a:lnSpc>
            </a:pPr>
            <a:r>
              <a:rPr lang="en-US" sz="1870">
                <a:solidFill>
                  <a:srgbClr val="FFFFFF"/>
                </a:solidFill>
                <a:latin typeface="Open Sans 1 Bold"/>
              </a:rPr>
              <a:t>Expectativas con Deep Learning:</a:t>
            </a:r>
          </a:p>
          <a:p>
            <a:pPr algn="just">
              <a:lnSpc>
                <a:spcPts val="2319"/>
              </a:lnSpc>
            </a:pPr>
          </a:p>
          <a:p>
            <a:pPr algn="just">
              <a:lnSpc>
                <a:spcPts val="2319"/>
              </a:lnSpc>
            </a:pPr>
            <a:r>
              <a:rPr lang="en-US" sz="1870">
                <a:solidFill>
                  <a:srgbClr val="FFFFFF"/>
                </a:solidFill>
                <a:latin typeface="Open Sans 1"/>
              </a:rPr>
              <a:t>La expectativa al utilizar técnicas de Deep Learning es que el modelo sea capaz de manejar de manera más efectiva el desbalance de clases, aprendiendo patrones complejos automáticamente.</a:t>
            </a:r>
          </a:p>
          <a:p>
            <a:pPr algn="just">
              <a:lnSpc>
                <a:spcPts val="2618"/>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DE1"/>
        </a:solidFill>
      </p:bgPr>
    </p:bg>
    <p:spTree>
      <p:nvGrpSpPr>
        <p:cNvPr id="1" name=""/>
        <p:cNvGrpSpPr/>
        <p:nvPr/>
      </p:nvGrpSpPr>
      <p:grpSpPr>
        <a:xfrm>
          <a:off x="0" y="0"/>
          <a:ext cx="0" cy="0"/>
          <a:chOff x="0" y="0"/>
          <a:chExt cx="0" cy="0"/>
        </a:xfrm>
      </p:grpSpPr>
      <p:sp>
        <p:nvSpPr>
          <p:cNvPr name="AutoShape 2" id="2"/>
          <p:cNvSpPr/>
          <p:nvPr/>
        </p:nvSpPr>
        <p:spPr>
          <a:xfrm rot="0">
            <a:off x="1028700" y="5100237"/>
            <a:ext cx="16230600" cy="50800"/>
          </a:xfrm>
          <a:prstGeom prst="rect">
            <a:avLst/>
          </a:prstGeom>
          <a:solidFill>
            <a:srgbClr val="A67C5E"/>
          </a:solidFill>
        </p:spPr>
      </p:sp>
      <p:sp>
        <p:nvSpPr>
          <p:cNvPr name="TextBox 3" id="3"/>
          <p:cNvSpPr txBox="true"/>
          <p:nvPr/>
        </p:nvSpPr>
        <p:spPr>
          <a:xfrm rot="0">
            <a:off x="4102410" y="3487624"/>
            <a:ext cx="10083180" cy="1057275"/>
          </a:xfrm>
          <a:prstGeom prst="rect">
            <a:avLst/>
          </a:prstGeom>
        </p:spPr>
        <p:txBody>
          <a:bodyPr anchor="t" rtlCol="false" tIns="0" lIns="0" bIns="0" rIns="0">
            <a:spAutoFit/>
          </a:bodyPr>
          <a:lstStyle/>
          <a:p>
            <a:pPr algn="ctr">
              <a:lnSpc>
                <a:spcPts val="8399"/>
              </a:lnSpc>
            </a:pPr>
            <a:r>
              <a:rPr lang="en-US" sz="6999" spc="69">
                <a:solidFill>
                  <a:srgbClr val="A67C5E"/>
                </a:solidFill>
                <a:latin typeface="Playfair Display Bold"/>
              </a:rPr>
              <a:t>Repositorio de GitHub</a:t>
            </a:r>
          </a:p>
        </p:txBody>
      </p:sp>
      <p:sp>
        <p:nvSpPr>
          <p:cNvPr name="TextBox 4" id="4"/>
          <p:cNvSpPr txBox="true"/>
          <p:nvPr/>
        </p:nvSpPr>
        <p:spPr>
          <a:xfrm rot="0">
            <a:off x="3399106" y="4892621"/>
            <a:ext cx="11489788" cy="2270125"/>
          </a:xfrm>
          <a:prstGeom prst="rect">
            <a:avLst/>
          </a:prstGeom>
        </p:spPr>
        <p:txBody>
          <a:bodyPr anchor="t" rtlCol="false" tIns="0" lIns="0" bIns="0" rIns="0">
            <a:spAutoFit/>
          </a:bodyPr>
          <a:lstStyle/>
          <a:p>
            <a:pPr algn="ctr">
              <a:lnSpc>
                <a:spcPts val="4549"/>
              </a:lnSpc>
            </a:pPr>
          </a:p>
          <a:p>
            <a:pPr algn="ctr">
              <a:lnSpc>
                <a:spcPts val="4549"/>
              </a:lnSpc>
            </a:pPr>
          </a:p>
          <a:p>
            <a:pPr>
              <a:lnSpc>
                <a:spcPts val="4549"/>
              </a:lnSpc>
            </a:pPr>
            <a:r>
              <a:rPr lang="en-US" sz="3499" spc="314">
                <a:solidFill>
                  <a:srgbClr val="A67C5E"/>
                </a:solidFill>
                <a:latin typeface="Open Sans 1 Light"/>
                <a:hlinkClick r:id="rId2" tooltip="https://github.com/Melii99/ProyectoFinal_MLII"/>
              </a:rPr>
              <a:t>https://github.com/Melii99/ProyectoFinal_MLII</a:t>
            </a:r>
          </a:p>
          <a:p>
            <a:pPr algn="ctr">
              <a:lnSpc>
                <a:spcPts val="4549"/>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4EDE1"/>
        </a:solidFill>
      </p:bgPr>
    </p:bg>
    <p:spTree>
      <p:nvGrpSpPr>
        <p:cNvPr id="1" name=""/>
        <p:cNvGrpSpPr/>
        <p:nvPr/>
      </p:nvGrpSpPr>
      <p:grpSpPr>
        <a:xfrm>
          <a:off x="0" y="0"/>
          <a:ext cx="0" cy="0"/>
          <a:chOff x="0" y="0"/>
          <a:chExt cx="0" cy="0"/>
        </a:xfrm>
      </p:grpSpPr>
      <p:sp>
        <p:nvSpPr>
          <p:cNvPr name="AutoShape 2" id="2"/>
          <p:cNvSpPr/>
          <p:nvPr/>
        </p:nvSpPr>
        <p:spPr>
          <a:xfrm rot="0">
            <a:off x="1028700" y="3561327"/>
            <a:ext cx="16230600" cy="50800"/>
          </a:xfrm>
          <a:prstGeom prst="rect">
            <a:avLst/>
          </a:prstGeom>
          <a:solidFill>
            <a:srgbClr val="A67C5E"/>
          </a:solidFill>
        </p:spPr>
      </p:sp>
      <p:sp>
        <p:nvSpPr>
          <p:cNvPr name="TextBox 3" id="3"/>
          <p:cNvSpPr txBox="true"/>
          <p:nvPr/>
        </p:nvSpPr>
        <p:spPr>
          <a:xfrm rot="0">
            <a:off x="5700847" y="2011121"/>
            <a:ext cx="6886306" cy="1057275"/>
          </a:xfrm>
          <a:prstGeom prst="rect">
            <a:avLst/>
          </a:prstGeom>
        </p:spPr>
        <p:txBody>
          <a:bodyPr anchor="t" rtlCol="false" tIns="0" lIns="0" bIns="0" rIns="0">
            <a:spAutoFit/>
          </a:bodyPr>
          <a:lstStyle/>
          <a:p>
            <a:pPr algn="ctr">
              <a:lnSpc>
                <a:spcPts val="8399"/>
              </a:lnSpc>
            </a:pPr>
            <a:r>
              <a:rPr lang="en-US" sz="6999" spc="69">
                <a:solidFill>
                  <a:srgbClr val="A67C5E"/>
                </a:solidFill>
                <a:latin typeface="Playfair Display Bold"/>
              </a:rPr>
              <a:t>GRACIAS</a:t>
            </a:r>
          </a:p>
        </p:txBody>
      </p:sp>
      <p:sp>
        <p:nvSpPr>
          <p:cNvPr name="TextBox 4" id="4"/>
          <p:cNvSpPr txBox="true"/>
          <p:nvPr/>
        </p:nvSpPr>
        <p:spPr>
          <a:xfrm rot="0">
            <a:off x="3165204" y="4086009"/>
            <a:ext cx="11957592" cy="4189871"/>
          </a:xfrm>
          <a:prstGeom prst="rect">
            <a:avLst/>
          </a:prstGeom>
        </p:spPr>
        <p:txBody>
          <a:bodyPr anchor="t" rtlCol="false" tIns="0" lIns="0" bIns="0" rIns="0">
            <a:spAutoFit/>
          </a:bodyPr>
          <a:lstStyle/>
          <a:p>
            <a:pPr algn="ctr">
              <a:lnSpc>
                <a:spcPts val="2561"/>
              </a:lnSpc>
            </a:pPr>
            <a:r>
              <a:rPr lang="en-US" sz="1970" spc="177">
                <a:solidFill>
                  <a:srgbClr val="A67C5E"/>
                </a:solidFill>
                <a:latin typeface="Open Sans 1 Light"/>
              </a:rPr>
              <a:t>Referencias:</a:t>
            </a:r>
          </a:p>
          <a:p>
            <a:pPr>
              <a:lnSpc>
                <a:spcPts val="2561"/>
              </a:lnSpc>
            </a:pPr>
          </a:p>
          <a:p>
            <a:pPr>
              <a:lnSpc>
                <a:spcPts val="2561"/>
              </a:lnSpc>
            </a:pPr>
            <a:r>
              <a:rPr lang="en-US" sz="1970" spc="177">
                <a:solidFill>
                  <a:srgbClr val="A67C5E"/>
                </a:solidFill>
                <a:latin typeface="Open Sans 1 Light"/>
              </a:rPr>
              <a:t>Alakwaa, F. M., Chaudhary, K., &amp; Garmire, L. X. (2018). Deep learning accurately predicts estrogen receptor status in breast cancer metabolomics data. Journal of proteome research, 17(1), 337-347.</a:t>
            </a:r>
          </a:p>
          <a:p>
            <a:pPr>
              <a:lnSpc>
                <a:spcPts val="2561"/>
              </a:lnSpc>
            </a:pPr>
          </a:p>
          <a:p>
            <a:pPr>
              <a:lnSpc>
                <a:spcPts val="2561"/>
              </a:lnSpc>
            </a:pPr>
            <a:r>
              <a:rPr lang="en-US" sz="1970" spc="177">
                <a:solidFill>
                  <a:srgbClr val="A67C5E"/>
                </a:solidFill>
                <a:latin typeface="Open Sans 1 Light"/>
              </a:rPr>
              <a:t>Breastcancer.org. (s.f.). Informe patológico: Estado de los receptores hormonales. Breastcancer.org. https://www.breastcancer.org/es/informe-patologico/estado-receptores-hormonas</a:t>
            </a:r>
          </a:p>
          <a:p>
            <a:pPr>
              <a:lnSpc>
                <a:spcPts val="2561"/>
              </a:lnSpc>
            </a:pPr>
          </a:p>
          <a:p>
            <a:pPr>
              <a:lnSpc>
                <a:spcPts val="2561"/>
              </a:lnSpc>
            </a:pPr>
            <a:r>
              <a:rPr lang="en-US" sz="1970" spc="177">
                <a:solidFill>
                  <a:srgbClr val="A67C5E"/>
                </a:solidFill>
                <a:latin typeface="Open Sans 1 Light"/>
              </a:rPr>
              <a:t>Fernández Parra, J., &amp; Bernet Vegué, E. (2002). Receptores hormonales en cáncer de mama. Rev. senol. patol. mamar.(Ed. impr.), 115-122.</a:t>
            </a:r>
          </a:p>
          <a:p>
            <a:pPr algn="ctr">
              <a:lnSpc>
                <a:spcPts val="256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DE1"/>
        </a:solidFill>
      </p:bgPr>
    </p:bg>
    <p:spTree>
      <p:nvGrpSpPr>
        <p:cNvPr id="1" name=""/>
        <p:cNvGrpSpPr/>
        <p:nvPr/>
      </p:nvGrpSpPr>
      <p:grpSpPr>
        <a:xfrm>
          <a:off x="0" y="0"/>
          <a:ext cx="0" cy="0"/>
          <a:chOff x="0" y="0"/>
          <a:chExt cx="0" cy="0"/>
        </a:xfrm>
      </p:grpSpPr>
      <p:sp>
        <p:nvSpPr>
          <p:cNvPr name="AutoShape 2" id="2"/>
          <p:cNvSpPr/>
          <p:nvPr/>
        </p:nvSpPr>
        <p:spPr>
          <a:xfrm rot="0">
            <a:off x="1009650" y="3714242"/>
            <a:ext cx="8267700" cy="44450"/>
          </a:xfrm>
          <a:prstGeom prst="rect">
            <a:avLst/>
          </a:prstGeom>
          <a:solidFill>
            <a:srgbClr val="A67C5E"/>
          </a:solidFill>
        </p:spPr>
      </p:sp>
      <p:sp>
        <p:nvSpPr>
          <p:cNvPr name="AutoShape 3" id="3"/>
          <p:cNvSpPr/>
          <p:nvPr/>
        </p:nvSpPr>
        <p:spPr>
          <a:xfrm rot="0">
            <a:off x="9144000" y="-747335"/>
            <a:ext cx="9906000" cy="11315700"/>
          </a:xfrm>
          <a:prstGeom prst="rect">
            <a:avLst/>
          </a:prstGeom>
          <a:solidFill>
            <a:srgbClr val="A67C5E"/>
          </a:solidFill>
        </p:spPr>
      </p:sp>
      <p:grpSp>
        <p:nvGrpSpPr>
          <p:cNvPr name="Group 4" id="4"/>
          <p:cNvGrpSpPr/>
          <p:nvPr/>
        </p:nvGrpSpPr>
        <p:grpSpPr>
          <a:xfrm rot="0">
            <a:off x="10206294" y="1195297"/>
            <a:ext cx="2214306" cy="221430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4F3"/>
            </a:solidFill>
          </p:spPr>
        </p:sp>
      </p:grpSp>
      <p:grpSp>
        <p:nvGrpSpPr>
          <p:cNvPr name="Group 6" id="6"/>
          <p:cNvGrpSpPr/>
          <p:nvPr/>
        </p:nvGrpSpPr>
        <p:grpSpPr>
          <a:xfrm rot="0">
            <a:off x="10206294" y="4064139"/>
            <a:ext cx="2214306" cy="221430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4F3"/>
            </a:solidFill>
          </p:spPr>
        </p:sp>
      </p:grpSp>
      <p:grpSp>
        <p:nvGrpSpPr>
          <p:cNvPr name="Group 8" id="8"/>
          <p:cNvGrpSpPr/>
          <p:nvPr/>
        </p:nvGrpSpPr>
        <p:grpSpPr>
          <a:xfrm rot="0">
            <a:off x="10206294" y="6877397"/>
            <a:ext cx="2214306" cy="221430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4F3"/>
            </a:solidFill>
          </p:spPr>
        </p:sp>
      </p:grpSp>
      <p:sp>
        <p:nvSpPr>
          <p:cNvPr name="Freeform 10" id="10"/>
          <p:cNvSpPr/>
          <p:nvPr/>
        </p:nvSpPr>
        <p:spPr>
          <a:xfrm flipH="false" flipV="false" rot="0">
            <a:off x="2770903" y="6764220"/>
            <a:ext cx="3713937" cy="2785453"/>
          </a:xfrm>
          <a:custGeom>
            <a:avLst/>
            <a:gdLst/>
            <a:ahLst/>
            <a:cxnLst/>
            <a:rect r="r" b="b" t="t" l="l"/>
            <a:pathLst>
              <a:path h="2785453" w="3713937">
                <a:moveTo>
                  <a:pt x="0" y="0"/>
                </a:moveTo>
                <a:lnTo>
                  <a:pt x="3713937" y="0"/>
                </a:lnTo>
                <a:lnTo>
                  <a:pt x="3713937" y="2785453"/>
                </a:lnTo>
                <a:lnTo>
                  <a:pt x="0" y="2785453"/>
                </a:lnTo>
                <a:lnTo>
                  <a:pt x="0" y="0"/>
                </a:lnTo>
                <a:close/>
              </a:path>
            </a:pathLst>
          </a:custGeom>
          <a:blipFill>
            <a:blip r:embed="rId2"/>
            <a:stretch>
              <a:fillRect l="0" t="0" r="0" b="0"/>
            </a:stretch>
          </a:blipFill>
        </p:spPr>
      </p:sp>
      <p:sp>
        <p:nvSpPr>
          <p:cNvPr name="Freeform 11" id="11"/>
          <p:cNvSpPr/>
          <p:nvPr/>
        </p:nvSpPr>
        <p:spPr>
          <a:xfrm flipH="false" flipV="false" rot="0">
            <a:off x="10669228" y="1752715"/>
            <a:ext cx="861586" cy="1099472"/>
          </a:xfrm>
          <a:custGeom>
            <a:avLst/>
            <a:gdLst/>
            <a:ahLst/>
            <a:cxnLst/>
            <a:rect r="r" b="b" t="t" l="l"/>
            <a:pathLst>
              <a:path h="1099472" w="861586">
                <a:moveTo>
                  <a:pt x="0" y="0"/>
                </a:moveTo>
                <a:lnTo>
                  <a:pt x="861586" y="0"/>
                </a:lnTo>
                <a:lnTo>
                  <a:pt x="861586" y="1099471"/>
                </a:lnTo>
                <a:lnTo>
                  <a:pt x="0" y="1099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946982" y="1977461"/>
            <a:ext cx="1167664" cy="922455"/>
          </a:xfrm>
          <a:custGeom>
            <a:avLst/>
            <a:gdLst/>
            <a:ahLst/>
            <a:cxnLst/>
            <a:rect r="r" b="b" t="t" l="l"/>
            <a:pathLst>
              <a:path h="922455" w="1167664">
                <a:moveTo>
                  <a:pt x="0" y="0"/>
                </a:moveTo>
                <a:lnTo>
                  <a:pt x="1167664" y="0"/>
                </a:lnTo>
                <a:lnTo>
                  <a:pt x="1167664" y="922455"/>
                </a:lnTo>
                <a:lnTo>
                  <a:pt x="0" y="922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585074" y="4442919"/>
            <a:ext cx="1456746" cy="1456746"/>
          </a:xfrm>
          <a:custGeom>
            <a:avLst/>
            <a:gdLst/>
            <a:ahLst/>
            <a:cxnLst/>
            <a:rect r="r" b="b" t="t" l="l"/>
            <a:pathLst>
              <a:path h="1456746" w="1456746">
                <a:moveTo>
                  <a:pt x="0" y="0"/>
                </a:moveTo>
                <a:lnTo>
                  <a:pt x="1456746" y="0"/>
                </a:lnTo>
                <a:lnTo>
                  <a:pt x="1456746" y="1456746"/>
                </a:lnTo>
                <a:lnTo>
                  <a:pt x="0" y="14567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585074" y="7307145"/>
            <a:ext cx="1456746" cy="1456746"/>
          </a:xfrm>
          <a:custGeom>
            <a:avLst/>
            <a:gdLst/>
            <a:ahLst/>
            <a:cxnLst/>
            <a:rect r="r" b="b" t="t" l="l"/>
            <a:pathLst>
              <a:path h="1456746" w="1456746">
                <a:moveTo>
                  <a:pt x="0" y="0"/>
                </a:moveTo>
                <a:lnTo>
                  <a:pt x="1456746" y="0"/>
                </a:lnTo>
                <a:lnTo>
                  <a:pt x="1456746" y="1456746"/>
                </a:lnTo>
                <a:lnTo>
                  <a:pt x="0" y="14567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572882" y="942467"/>
            <a:ext cx="6256241" cy="2286000"/>
          </a:xfrm>
          <a:prstGeom prst="rect">
            <a:avLst/>
          </a:prstGeom>
        </p:spPr>
        <p:txBody>
          <a:bodyPr anchor="t" rtlCol="false" tIns="0" lIns="0" bIns="0" rIns="0">
            <a:spAutoFit/>
          </a:bodyPr>
          <a:lstStyle/>
          <a:p>
            <a:pPr>
              <a:lnSpc>
                <a:spcPts val="6000"/>
              </a:lnSpc>
            </a:pPr>
            <a:r>
              <a:rPr lang="en-US" sz="5000" spc="50">
                <a:solidFill>
                  <a:srgbClr val="A67C5E"/>
                </a:solidFill>
                <a:latin typeface="Playfair Display Bold"/>
              </a:rPr>
              <a:t>RECEPTORES HORMONALES EN CÁNCER DE MAMA</a:t>
            </a:r>
          </a:p>
        </p:txBody>
      </p:sp>
      <p:sp>
        <p:nvSpPr>
          <p:cNvPr name="TextBox 16" id="16"/>
          <p:cNvSpPr txBox="true"/>
          <p:nvPr/>
        </p:nvSpPr>
        <p:spPr>
          <a:xfrm rot="0">
            <a:off x="13035842" y="1420148"/>
            <a:ext cx="4223458" cy="1989455"/>
          </a:xfrm>
          <a:prstGeom prst="rect">
            <a:avLst/>
          </a:prstGeom>
        </p:spPr>
        <p:txBody>
          <a:bodyPr anchor="t" rtlCol="false" tIns="0" lIns="0" bIns="0" rIns="0">
            <a:spAutoFit/>
          </a:bodyPr>
          <a:lstStyle/>
          <a:p>
            <a:pPr>
              <a:lnSpc>
                <a:spcPts val="3220"/>
              </a:lnSpc>
            </a:pPr>
            <a:r>
              <a:rPr lang="en-US" sz="2300" spc="115">
                <a:solidFill>
                  <a:srgbClr val="FFFFFF"/>
                </a:solidFill>
                <a:latin typeface="Open Sans 1 Bold"/>
              </a:rPr>
              <a:t>Factor predictivo de respuesta a la hormonoterapia (resistencia a terapia hormonal)</a:t>
            </a:r>
          </a:p>
        </p:txBody>
      </p:sp>
      <p:sp>
        <p:nvSpPr>
          <p:cNvPr name="TextBox 17" id="17"/>
          <p:cNvSpPr txBox="true"/>
          <p:nvPr/>
        </p:nvSpPr>
        <p:spPr>
          <a:xfrm rot="0">
            <a:off x="13035842" y="4552802"/>
            <a:ext cx="4223458" cy="1189355"/>
          </a:xfrm>
          <a:prstGeom prst="rect">
            <a:avLst/>
          </a:prstGeom>
        </p:spPr>
        <p:txBody>
          <a:bodyPr anchor="t" rtlCol="false" tIns="0" lIns="0" bIns="0" rIns="0">
            <a:spAutoFit/>
          </a:bodyPr>
          <a:lstStyle/>
          <a:p>
            <a:pPr>
              <a:lnSpc>
                <a:spcPts val="3220"/>
              </a:lnSpc>
            </a:pPr>
            <a:r>
              <a:rPr lang="en-US" sz="2300" spc="115">
                <a:solidFill>
                  <a:srgbClr val="FFFFFF"/>
                </a:solidFill>
                <a:latin typeface="Open Sans 1 Light"/>
              </a:rPr>
              <a:t>El c</a:t>
            </a:r>
            <a:r>
              <a:rPr lang="en-US" sz="2300" spc="115">
                <a:solidFill>
                  <a:srgbClr val="FFFFFF"/>
                </a:solidFill>
                <a:latin typeface="Open Sans 1 Light"/>
              </a:rPr>
              <a:t>áncer de mama (ER+) estrógeno responde bien a la terapia hormonal</a:t>
            </a:r>
          </a:p>
        </p:txBody>
      </p:sp>
      <p:sp>
        <p:nvSpPr>
          <p:cNvPr name="TextBox 18" id="18"/>
          <p:cNvSpPr txBox="true"/>
          <p:nvPr/>
        </p:nvSpPr>
        <p:spPr>
          <a:xfrm rot="0">
            <a:off x="13035842" y="7366060"/>
            <a:ext cx="4223458" cy="1189355"/>
          </a:xfrm>
          <a:prstGeom prst="rect">
            <a:avLst/>
          </a:prstGeom>
        </p:spPr>
        <p:txBody>
          <a:bodyPr anchor="t" rtlCol="false" tIns="0" lIns="0" bIns="0" rIns="0">
            <a:spAutoFit/>
          </a:bodyPr>
          <a:lstStyle/>
          <a:p>
            <a:pPr>
              <a:lnSpc>
                <a:spcPts val="3220"/>
              </a:lnSpc>
            </a:pPr>
            <a:r>
              <a:rPr lang="en-US" sz="2300" spc="115">
                <a:solidFill>
                  <a:srgbClr val="FFFFFF"/>
                </a:solidFill>
                <a:latin typeface="Open Sans 1 Light"/>
              </a:rPr>
              <a:t>El cáncer de mama (ER-) puede requerir enfoques de tratamiento diferentes</a:t>
            </a:r>
          </a:p>
        </p:txBody>
      </p:sp>
      <p:sp>
        <p:nvSpPr>
          <p:cNvPr name="TextBox 19" id="19"/>
          <p:cNvSpPr txBox="true"/>
          <p:nvPr/>
        </p:nvSpPr>
        <p:spPr>
          <a:xfrm rot="0">
            <a:off x="1426620" y="4284545"/>
            <a:ext cx="6402504" cy="1993900"/>
          </a:xfrm>
          <a:prstGeom prst="rect">
            <a:avLst/>
          </a:prstGeom>
        </p:spPr>
        <p:txBody>
          <a:bodyPr anchor="t" rtlCol="false" tIns="0" lIns="0" bIns="0" rIns="0">
            <a:spAutoFit/>
          </a:bodyPr>
          <a:lstStyle/>
          <a:p>
            <a:pPr algn="just" marL="431801" indent="-215900" lvl="1">
              <a:lnSpc>
                <a:spcPts val="2000"/>
              </a:lnSpc>
              <a:buFont typeface="Arial"/>
              <a:buChar char="•"/>
            </a:pPr>
            <a:r>
              <a:rPr lang="en-US" sz="2000" spc="40">
                <a:solidFill>
                  <a:srgbClr val="000000"/>
                </a:solidFill>
                <a:latin typeface="Playfair Display Bold"/>
              </a:rPr>
              <a:t>El cáncer de mama con receptor de estrógenos positivos depende del estrógeno para su crecimiento celular. </a:t>
            </a:r>
          </a:p>
          <a:p>
            <a:pPr algn="just">
              <a:lnSpc>
                <a:spcPts val="2000"/>
              </a:lnSpc>
            </a:pPr>
          </a:p>
          <a:p>
            <a:pPr algn="just" marL="431801" indent="-215900" lvl="1">
              <a:lnSpc>
                <a:spcPts val="2000"/>
              </a:lnSpc>
              <a:buFont typeface="Arial"/>
              <a:buChar char="•"/>
            </a:pPr>
            <a:r>
              <a:rPr lang="en-US" sz="2000" spc="40">
                <a:solidFill>
                  <a:srgbClr val="000000"/>
                </a:solidFill>
                <a:latin typeface="Playfair Display Bold"/>
              </a:rPr>
              <a:t>El estrógeno se une al receptor de estrógeno que a continuación se une con otro receptor de estrógeno, formando un dímero que interactúa con el DNA, promoviendo el crecimiento celular.</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48327" y="9934575"/>
            <a:ext cx="19236327" cy="1710773"/>
            <a:chOff x="0" y="0"/>
            <a:chExt cx="6507103" cy="578706"/>
          </a:xfrm>
        </p:grpSpPr>
        <p:sp>
          <p:nvSpPr>
            <p:cNvPr name="Freeform 3" id="3"/>
            <p:cNvSpPr/>
            <p:nvPr/>
          </p:nvSpPr>
          <p:spPr>
            <a:xfrm flipH="false" flipV="false" rot="0">
              <a:off x="0" y="0"/>
              <a:ext cx="6507103" cy="578706"/>
            </a:xfrm>
            <a:custGeom>
              <a:avLst/>
              <a:gdLst/>
              <a:ahLst/>
              <a:cxnLst/>
              <a:rect r="r" b="b" t="t" l="l"/>
              <a:pathLst>
                <a:path h="578706" w="6507103">
                  <a:moveTo>
                    <a:pt x="0" y="0"/>
                  </a:moveTo>
                  <a:lnTo>
                    <a:pt x="6507103" y="0"/>
                  </a:lnTo>
                  <a:lnTo>
                    <a:pt x="6507103" y="578706"/>
                  </a:lnTo>
                  <a:lnTo>
                    <a:pt x="0" y="578706"/>
                  </a:lnTo>
                  <a:close/>
                </a:path>
              </a:pathLst>
            </a:custGeom>
            <a:solidFill>
              <a:srgbClr val="57664E"/>
            </a:solidFill>
          </p:spPr>
        </p:sp>
      </p:grpSp>
      <p:grpSp>
        <p:nvGrpSpPr>
          <p:cNvPr name="Group 4" id="4"/>
          <p:cNvGrpSpPr/>
          <p:nvPr/>
        </p:nvGrpSpPr>
        <p:grpSpPr>
          <a:xfrm rot="0">
            <a:off x="-474163" y="-1369115"/>
            <a:ext cx="19236327" cy="1710773"/>
            <a:chOff x="0" y="0"/>
            <a:chExt cx="6507103" cy="578706"/>
          </a:xfrm>
        </p:grpSpPr>
        <p:sp>
          <p:nvSpPr>
            <p:cNvPr name="Freeform 5" id="5"/>
            <p:cNvSpPr/>
            <p:nvPr/>
          </p:nvSpPr>
          <p:spPr>
            <a:xfrm flipH="false" flipV="false" rot="0">
              <a:off x="0" y="0"/>
              <a:ext cx="6507103" cy="578706"/>
            </a:xfrm>
            <a:custGeom>
              <a:avLst/>
              <a:gdLst/>
              <a:ahLst/>
              <a:cxnLst/>
              <a:rect r="r" b="b" t="t" l="l"/>
              <a:pathLst>
                <a:path h="578706" w="6507103">
                  <a:moveTo>
                    <a:pt x="0" y="0"/>
                  </a:moveTo>
                  <a:lnTo>
                    <a:pt x="6507103" y="0"/>
                  </a:lnTo>
                  <a:lnTo>
                    <a:pt x="6507103" y="578706"/>
                  </a:lnTo>
                  <a:lnTo>
                    <a:pt x="0" y="578706"/>
                  </a:lnTo>
                  <a:close/>
                </a:path>
              </a:pathLst>
            </a:custGeom>
            <a:solidFill>
              <a:srgbClr val="57664E"/>
            </a:solidFill>
          </p:spPr>
        </p:sp>
      </p:grpSp>
      <p:sp>
        <p:nvSpPr>
          <p:cNvPr name="TextBox 6" id="6"/>
          <p:cNvSpPr txBox="true"/>
          <p:nvPr/>
        </p:nvSpPr>
        <p:spPr>
          <a:xfrm rot="0">
            <a:off x="2888605" y="1231102"/>
            <a:ext cx="12510790" cy="660400"/>
          </a:xfrm>
          <a:prstGeom prst="rect">
            <a:avLst/>
          </a:prstGeom>
        </p:spPr>
        <p:txBody>
          <a:bodyPr anchor="t" rtlCol="false" tIns="0" lIns="0" bIns="0" rIns="0">
            <a:spAutoFit/>
          </a:bodyPr>
          <a:lstStyle/>
          <a:p>
            <a:pPr algn="ctr">
              <a:lnSpc>
                <a:spcPts val="5000"/>
              </a:lnSpc>
            </a:pPr>
            <a:r>
              <a:rPr lang="en-US" sz="5000" spc="100">
                <a:solidFill>
                  <a:srgbClr val="A67C5E"/>
                </a:solidFill>
                <a:latin typeface="Playfair Display Bold"/>
              </a:rPr>
              <a:t>SET DE DATOS </a:t>
            </a:r>
          </a:p>
        </p:txBody>
      </p:sp>
      <p:sp>
        <p:nvSpPr>
          <p:cNvPr name="TextBox 7" id="7"/>
          <p:cNvSpPr txBox="true"/>
          <p:nvPr/>
        </p:nvSpPr>
        <p:spPr>
          <a:xfrm rot="0">
            <a:off x="1854284" y="2538189"/>
            <a:ext cx="14579433" cy="6413164"/>
          </a:xfrm>
          <a:prstGeom prst="rect">
            <a:avLst/>
          </a:prstGeom>
        </p:spPr>
        <p:txBody>
          <a:bodyPr anchor="t" rtlCol="false" tIns="0" lIns="0" bIns="0" rIns="0">
            <a:spAutoFit/>
          </a:bodyPr>
          <a:lstStyle/>
          <a:p>
            <a:pPr algn="ctr">
              <a:lnSpc>
                <a:spcPts val="2561"/>
              </a:lnSpc>
            </a:pPr>
            <a:r>
              <a:rPr lang="en-US" sz="2561" spc="51">
                <a:solidFill>
                  <a:srgbClr val="000000"/>
                </a:solidFill>
                <a:latin typeface="Playfair Display Bold"/>
              </a:rPr>
              <a:t>Los datos usados corresponden a una cohorte de 271 tejidos de cáncer de mama, 204 receptores de estrógeno positivos (ER+), y 67 receptores de estrógeno negativos (ER−). </a:t>
            </a:r>
          </a:p>
          <a:p>
            <a:pPr algn="ctr">
              <a:lnSpc>
                <a:spcPts val="2561"/>
              </a:lnSpc>
            </a:pPr>
          </a:p>
          <a:p>
            <a:pPr algn="ctr">
              <a:lnSpc>
                <a:spcPts val="2000"/>
              </a:lnSpc>
            </a:pPr>
            <a:r>
              <a:rPr lang="en-US" sz="2000" spc="40">
                <a:solidFill>
                  <a:srgbClr val="000000"/>
                </a:solidFill>
                <a:latin typeface="Playfair Display"/>
              </a:rPr>
              <a:t>Los datos fueron recopilados del biobanco del Departamento de Patología del Hospital Charité, Berlín, Alemania.</a:t>
            </a:r>
          </a:p>
          <a:p>
            <a:pPr algn="ctr">
              <a:lnSpc>
                <a:spcPts val="2561"/>
              </a:lnSpc>
            </a:pPr>
          </a:p>
          <a:p>
            <a:pPr algn="ctr">
              <a:lnSpc>
                <a:spcPts val="2561"/>
              </a:lnSpc>
              <a:spcBef>
                <a:spcPct val="0"/>
              </a:spcBef>
            </a:pPr>
            <a:r>
              <a:rPr lang="en-US" sz="2561" spc="51">
                <a:solidFill>
                  <a:srgbClr val="000000"/>
                </a:solidFill>
                <a:latin typeface="Playfair Display Bold"/>
              </a:rPr>
              <a:t>En cada muestra se evaluaron 162 metabolitos.</a:t>
            </a:r>
          </a:p>
          <a:p>
            <a:pPr algn="just">
              <a:lnSpc>
                <a:spcPts val="2161"/>
              </a:lnSpc>
              <a:spcBef>
                <a:spcPct val="0"/>
              </a:spcBef>
            </a:pPr>
          </a:p>
          <a:p>
            <a:pPr algn="just">
              <a:lnSpc>
                <a:spcPts val="2161"/>
              </a:lnSpc>
              <a:spcBef>
                <a:spcPct val="0"/>
              </a:spcBef>
            </a:pPr>
          </a:p>
          <a:p>
            <a:pPr algn="just">
              <a:lnSpc>
                <a:spcPts val="2161"/>
              </a:lnSpc>
              <a:spcBef>
                <a:spcPct val="0"/>
              </a:spcBef>
            </a:pPr>
          </a:p>
          <a:p>
            <a:pPr algn="just">
              <a:lnSpc>
                <a:spcPts val="2161"/>
              </a:lnSpc>
              <a:spcBef>
                <a:spcPct val="0"/>
              </a:spcBef>
            </a:pPr>
            <a:r>
              <a:rPr lang="en-US" sz="2161" spc="43">
                <a:solidFill>
                  <a:srgbClr val="000000"/>
                </a:solidFill>
                <a:latin typeface="Playfair Display"/>
              </a:rPr>
              <a:t>LA DESCARGA Y E IMPORTACIÓN DE LOS DATOS SE REALIZÓ DESDE ARCHIVOS .CSV Y .TXT  DIVIDIDOS DE LA SIGUIENTE MANERA:</a:t>
            </a:r>
          </a:p>
          <a:p>
            <a:pPr algn="just">
              <a:lnSpc>
                <a:spcPts val="2161"/>
              </a:lnSpc>
              <a:spcBef>
                <a:spcPct val="0"/>
              </a:spcBef>
            </a:pPr>
          </a:p>
          <a:p>
            <a:pPr algn="just">
              <a:lnSpc>
                <a:spcPts val="2161"/>
              </a:lnSpc>
              <a:spcBef>
                <a:spcPct val="0"/>
              </a:spcBef>
            </a:pPr>
            <a:r>
              <a:rPr lang="en-US" sz="2161" spc="43">
                <a:solidFill>
                  <a:srgbClr val="000000"/>
                </a:solidFill>
                <a:latin typeface="Playfair Display"/>
              </a:rPr>
              <a:t>Datos de entrenamiento (80%) - 216 instancias</a:t>
            </a:r>
          </a:p>
          <a:p>
            <a:pPr algn="just">
              <a:lnSpc>
                <a:spcPts val="2161"/>
              </a:lnSpc>
              <a:spcBef>
                <a:spcPct val="0"/>
              </a:spcBef>
            </a:pPr>
            <a:r>
              <a:rPr lang="en-US" sz="2161" spc="43">
                <a:solidFill>
                  <a:srgbClr val="000000"/>
                </a:solidFill>
                <a:latin typeface="Playfair Display"/>
              </a:rPr>
              <a:t>Datos de prueba (20%) - 55 instancias</a:t>
            </a:r>
          </a:p>
          <a:p>
            <a:pPr algn="just">
              <a:lnSpc>
                <a:spcPts val="2161"/>
              </a:lnSpc>
              <a:spcBef>
                <a:spcPct val="0"/>
              </a:spcBef>
            </a:pPr>
          </a:p>
          <a:p>
            <a:pPr algn="just">
              <a:lnSpc>
                <a:spcPts val="2161"/>
              </a:lnSpc>
              <a:spcBef>
                <a:spcPct val="0"/>
              </a:spcBef>
            </a:pPr>
          </a:p>
          <a:p>
            <a:pPr algn="just" marL="466728" indent="-233364" lvl="1">
              <a:lnSpc>
                <a:spcPts val="2161"/>
              </a:lnSpc>
              <a:spcBef>
                <a:spcPct val="0"/>
              </a:spcBef>
              <a:buFont typeface="Arial"/>
              <a:buChar char="•"/>
            </a:pPr>
            <a:r>
              <a:rPr lang="en-US" sz="2161" spc="43">
                <a:solidFill>
                  <a:srgbClr val="000000"/>
                </a:solidFill>
                <a:latin typeface="Playfair Display"/>
              </a:rPr>
              <a:t>2 archivos .csv </a:t>
            </a:r>
          </a:p>
          <a:p>
            <a:pPr algn="just" marL="933456" indent="-311152" lvl="2">
              <a:lnSpc>
                <a:spcPts val="2161"/>
              </a:lnSpc>
              <a:spcBef>
                <a:spcPct val="0"/>
              </a:spcBef>
              <a:buFont typeface="Arial"/>
              <a:buChar char="⚬"/>
            </a:pPr>
            <a:r>
              <a:rPr lang="en-US" sz="2161" spc="43">
                <a:solidFill>
                  <a:srgbClr val="000000"/>
                </a:solidFill>
                <a:latin typeface="Playfair Display"/>
              </a:rPr>
              <a:t>D</a:t>
            </a:r>
            <a:r>
              <a:rPr lang="en-US" sz="2161" spc="43">
                <a:solidFill>
                  <a:srgbClr val="000000"/>
                </a:solidFill>
                <a:latin typeface="Playfair Display"/>
              </a:rPr>
              <a:t>atos de entrenamiento - 162 características</a:t>
            </a:r>
          </a:p>
          <a:p>
            <a:pPr algn="just" marL="933456" indent="-311152" lvl="2">
              <a:lnSpc>
                <a:spcPts val="2161"/>
              </a:lnSpc>
              <a:spcBef>
                <a:spcPct val="0"/>
              </a:spcBef>
              <a:buFont typeface="Arial"/>
              <a:buChar char="⚬"/>
            </a:pPr>
            <a:r>
              <a:rPr lang="en-US" sz="2161" spc="43">
                <a:solidFill>
                  <a:srgbClr val="000000"/>
                </a:solidFill>
                <a:latin typeface="Playfair Display"/>
              </a:rPr>
              <a:t>Datos de evaluación - 162 características </a:t>
            </a:r>
          </a:p>
          <a:p>
            <a:pPr algn="just">
              <a:lnSpc>
                <a:spcPts val="2161"/>
              </a:lnSpc>
              <a:spcBef>
                <a:spcPct val="0"/>
              </a:spcBef>
            </a:pPr>
          </a:p>
          <a:p>
            <a:pPr algn="just" marL="466728" indent="-233364" lvl="1">
              <a:lnSpc>
                <a:spcPts val="2161"/>
              </a:lnSpc>
              <a:spcBef>
                <a:spcPct val="0"/>
              </a:spcBef>
              <a:buFont typeface="Arial"/>
              <a:buChar char="•"/>
            </a:pPr>
            <a:r>
              <a:rPr lang="en-US" sz="2161" spc="43">
                <a:solidFill>
                  <a:srgbClr val="000000"/>
                </a:solidFill>
                <a:latin typeface="Playfair Display"/>
              </a:rPr>
              <a:t>2 archivos .txt </a:t>
            </a:r>
          </a:p>
          <a:p>
            <a:pPr algn="just" marL="933456" indent="-311152" lvl="2">
              <a:lnSpc>
                <a:spcPts val="2161"/>
              </a:lnSpc>
              <a:spcBef>
                <a:spcPct val="0"/>
              </a:spcBef>
              <a:buFont typeface="Arial"/>
              <a:buChar char="⚬"/>
            </a:pPr>
            <a:r>
              <a:rPr lang="en-US" sz="2161" spc="43">
                <a:solidFill>
                  <a:srgbClr val="000000"/>
                </a:solidFill>
                <a:latin typeface="Playfair Display"/>
              </a:rPr>
              <a:t>E</a:t>
            </a:r>
            <a:r>
              <a:rPr lang="en-US" sz="2161" spc="43">
                <a:solidFill>
                  <a:srgbClr val="000000"/>
                </a:solidFill>
                <a:latin typeface="Playfair Display"/>
              </a:rPr>
              <a:t>tiquetas correspondientes a los datos de entrenamiento (+/-)</a:t>
            </a:r>
          </a:p>
          <a:p>
            <a:pPr algn="just" marL="933456" indent="-311152" lvl="2">
              <a:lnSpc>
                <a:spcPts val="2161"/>
              </a:lnSpc>
              <a:spcBef>
                <a:spcPct val="0"/>
              </a:spcBef>
              <a:buFont typeface="Arial"/>
              <a:buChar char="⚬"/>
            </a:pPr>
            <a:r>
              <a:rPr lang="en-US" sz="2161" spc="43">
                <a:solidFill>
                  <a:srgbClr val="000000"/>
                </a:solidFill>
                <a:latin typeface="Playfair Display"/>
              </a:rPr>
              <a:t>Etiquetas correspondientes a los datos de evaluación (+/-)</a:t>
            </a:r>
          </a:p>
          <a:p>
            <a:pPr algn="just">
              <a:lnSpc>
                <a:spcPts val="2161"/>
              </a:lnSpc>
              <a:spcBef>
                <a:spcPct val="0"/>
              </a:spcBef>
            </a:pPr>
          </a:p>
        </p:txBody>
      </p:sp>
      <p:sp>
        <p:nvSpPr>
          <p:cNvPr name="TextBox 8" id="8"/>
          <p:cNvSpPr txBox="true"/>
          <p:nvPr/>
        </p:nvSpPr>
        <p:spPr>
          <a:xfrm rot="0">
            <a:off x="11830403" y="5923130"/>
            <a:ext cx="4603313" cy="1746250"/>
          </a:xfrm>
          <a:prstGeom prst="rect">
            <a:avLst/>
          </a:prstGeom>
        </p:spPr>
        <p:txBody>
          <a:bodyPr anchor="t" rtlCol="false" tIns="0" lIns="0" bIns="0" rIns="0">
            <a:spAutoFit/>
          </a:bodyPr>
          <a:lstStyle/>
          <a:p>
            <a:pPr algn="ctr">
              <a:lnSpc>
                <a:spcPts val="2000"/>
              </a:lnSpc>
              <a:spcBef>
                <a:spcPct val="0"/>
              </a:spcBef>
            </a:pPr>
          </a:p>
          <a:p>
            <a:pPr algn="ctr">
              <a:lnSpc>
                <a:spcPts val="2000"/>
              </a:lnSpc>
              <a:spcBef>
                <a:spcPct val="0"/>
              </a:spcBef>
            </a:pPr>
            <a:r>
              <a:rPr lang="en-US" sz="2000" spc="40">
                <a:solidFill>
                  <a:srgbClr val="000000"/>
                </a:solidFill>
                <a:latin typeface="Playfair Display"/>
              </a:rPr>
              <a:t>Ejemplos por etiqueta (entrenamiento)</a:t>
            </a:r>
          </a:p>
          <a:p>
            <a:pPr algn="ctr">
              <a:lnSpc>
                <a:spcPts val="2000"/>
              </a:lnSpc>
              <a:spcBef>
                <a:spcPct val="0"/>
              </a:spcBef>
            </a:pPr>
            <a:r>
              <a:rPr lang="en-US" sz="2000" spc="40">
                <a:solidFill>
                  <a:srgbClr val="000000"/>
                </a:solidFill>
                <a:latin typeface="Playfair Display"/>
              </a:rPr>
              <a:t>0     55</a:t>
            </a:r>
          </a:p>
          <a:p>
            <a:pPr algn="ctr">
              <a:lnSpc>
                <a:spcPts val="2000"/>
              </a:lnSpc>
              <a:spcBef>
                <a:spcPct val="0"/>
              </a:spcBef>
            </a:pPr>
            <a:r>
              <a:rPr lang="en-US" sz="2000" spc="40">
                <a:solidFill>
                  <a:srgbClr val="000000"/>
                </a:solidFill>
                <a:latin typeface="Playfair Display"/>
              </a:rPr>
              <a:t>1    161</a:t>
            </a:r>
          </a:p>
          <a:p>
            <a:pPr algn="ctr">
              <a:lnSpc>
                <a:spcPts val="2000"/>
              </a:lnSpc>
              <a:spcBef>
                <a:spcPct val="0"/>
              </a:spcBef>
            </a:pPr>
          </a:p>
          <a:p>
            <a:pPr algn="ctr">
              <a:lnSpc>
                <a:spcPts val="2000"/>
              </a:lnSpc>
              <a:spcBef>
                <a:spcPct val="0"/>
              </a:spcBef>
            </a:pPr>
          </a:p>
        </p:txBody>
      </p:sp>
      <p:sp>
        <p:nvSpPr>
          <p:cNvPr name="TextBox 9" id="9"/>
          <p:cNvSpPr txBox="true"/>
          <p:nvPr/>
        </p:nvSpPr>
        <p:spPr>
          <a:xfrm rot="0">
            <a:off x="12080136" y="7044497"/>
            <a:ext cx="4103846" cy="1746250"/>
          </a:xfrm>
          <a:prstGeom prst="rect">
            <a:avLst/>
          </a:prstGeom>
        </p:spPr>
        <p:txBody>
          <a:bodyPr anchor="t" rtlCol="false" tIns="0" lIns="0" bIns="0" rIns="0">
            <a:spAutoFit/>
          </a:bodyPr>
          <a:lstStyle/>
          <a:p>
            <a:pPr algn="ctr">
              <a:lnSpc>
                <a:spcPts val="2000"/>
              </a:lnSpc>
              <a:spcBef>
                <a:spcPct val="0"/>
              </a:spcBef>
            </a:pPr>
          </a:p>
          <a:p>
            <a:pPr algn="ctr">
              <a:lnSpc>
                <a:spcPts val="2000"/>
              </a:lnSpc>
              <a:spcBef>
                <a:spcPct val="0"/>
              </a:spcBef>
            </a:pPr>
            <a:r>
              <a:rPr lang="en-US" sz="2000" spc="40">
                <a:solidFill>
                  <a:srgbClr val="000000"/>
                </a:solidFill>
                <a:latin typeface="Playfair Display"/>
              </a:rPr>
              <a:t>Ejemplos por etiqueta (evaluación)</a:t>
            </a:r>
          </a:p>
          <a:p>
            <a:pPr algn="ctr">
              <a:lnSpc>
                <a:spcPts val="2000"/>
              </a:lnSpc>
              <a:spcBef>
                <a:spcPct val="0"/>
              </a:spcBef>
            </a:pPr>
            <a:r>
              <a:rPr lang="en-US" sz="2000" spc="40">
                <a:solidFill>
                  <a:srgbClr val="000000"/>
                </a:solidFill>
                <a:latin typeface="Playfair Display"/>
              </a:rPr>
              <a:t>0     12</a:t>
            </a:r>
          </a:p>
          <a:p>
            <a:pPr algn="ctr">
              <a:lnSpc>
                <a:spcPts val="2000"/>
              </a:lnSpc>
              <a:spcBef>
                <a:spcPct val="0"/>
              </a:spcBef>
            </a:pPr>
            <a:r>
              <a:rPr lang="en-US" sz="2000" spc="40">
                <a:solidFill>
                  <a:srgbClr val="000000"/>
                </a:solidFill>
                <a:latin typeface="Playfair Display"/>
              </a:rPr>
              <a:t>1    43</a:t>
            </a:r>
          </a:p>
          <a:p>
            <a:pPr algn="ctr">
              <a:lnSpc>
                <a:spcPts val="2000"/>
              </a:lnSpc>
              <a:spcBef>
                <a:spcPct val="0"/>
              </a:spcBef>
            </a:pPr>
          </a:p>
          <a:p>
            <a:pPr algn="ctr">
              <a:lnSpc>
                <a:spcPts val="20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9210675"/>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rot="5400000">
            <a:off x="14827378" y="2384297"/>
            <a:ext cx="4816218" cy="0"/>
          </a:xfrm>
          <a:prstGeom prst="line">
            <a:avLst/>
          </a:prstGeom>
          <a:ln cap="rnd" w="47625">
            <a:solidFill>
              <a:srgbClr val="CB9F80"/>
            </a:solidFill>
            <a:prstDash val="solid"/>
            <a:headEnd type="none" len="sm" w="sm"/>
            <a:tailEnd type="none" len="sm" w="sm"/>
          </a:ln>
        </p:spPr>
      </p:sp>
      <p:sp>
        <p:nvSpPr>
          <p:cNvPr name="Freeform 4" id="4"/>
          <p:cNvSpPr/>
          <p:nvPr/>
        </p:nvSpPr>
        <p:spPr>
          <a:xfrm flipH="false" flipV="false" rot="0">
            <a:off x="1028700" y="1028700"/>
            <a:ext cx="7904869" cy="5760137"/>
          </a:xfrm>
          <a:custGeom>
            <a:avLst/>
            <a:gdLst/>
            <a:ahLst/>
            <a:cxnLst/>
            <a:rect r="r" b="b" t="t" l="l"/>
            <a:pathLst>
              <a:path h="5760137" w="7904869">
                <a:moveTo>
                  <a:pt x="0" y="0"/>
                </a:moveTo>
                <a:lnTo>
                  <a:pt x="7904869" y="0"/>
                </a:lnTo>
                <a:lnTo>
                  <a:pt x="7904869" y="5760137"/>
                </a:lnTo>
                <a:lnTo>
                  <a:pt x="0" y="5760137"/>
                </a:lnTo>
                <a:lnTo>
                  <a:pt x="0" y="0"/>
                </a:lnTo>
                <a:close/>
              </a:path>
            </a:pathLst>
          </a:custGeom>
          <a:blipFill>
            <a:blip r:embed="rId2"/>
            <a:stretch>
              <a:fillRect l="0" t="0" r="0" b="0"/>
            </a:stretch>
          </a:blipFill>
        </p:spPr>
      </p:sp>
      <p:sp>
        <p:nvSpPr>
          <p:cNvPr name="Freeform 5" id="5"/>
          <p:cNvSpPr/>
          <p:nvPr/>
        </p:nvSpPr>
        <p:spPr>
          <a:xfrm flipH="false" flipV="false" rot="0">
            <a:off x="8650276" y="3393119"/>
            <a:ext cx="8585211" cy="5865181"/>
          </a:xfrm>
          <a:custGeom>
            <a:avLst/>
            <a:gdLst/>
            <a:ahLst/>
            <a:cxnLst/>
            <a:rect r="r" b="b" t="t" l="l"/>
            <a:pathLst>
              <a:path h="5865181" w="8585211">
                <a:moveTo>
                  <a:pt x="0" y="0"/>
                </a:moveTo>
                <a:lnTo>
                  <a:pt x="8585212" y="0"/>
                </a:lnTo>
                <a:lnTo>
                  <a:pt x="8585212" y="5865181"/>
                </a:lnTo>
                <a:lnTo>
                  <a:pt x="0" y="5865181"/>
                </a:lnTo>
                <a:lnTo>
                  <a:pt x="0" y="0"/>
                </a:lnTo>
                <a:close/>
              </a:path>
            </a:pathLst>
          </a:custGeom>
          <a:blipFill>
            <a:blip r:embed="rId3"/>
            <a:stretch>
              <a:fillRect l="0" t="0" r="-279" b="0"/>
            </a:stretch>
          </a:blipFill>
        </p:spPr>
      </p:sp>
      <p:grpSp>
        <p:nvGrpSpPr>
          <p:cNvPr name="Group 6" id="6"/>
          <p:cNvGrpSpPr/>
          <p:nvPr/>
        </p:nvGrpSpPr>
        <p:grpSpPr>
          <a:xfrm rot="0">
            <a:off x="3021598" y="7147382"/>
            <a:ext cx="3919074" cy="1200490"/>
            <a:chOff x="0" y="0"/>
            <a:chExt cx="1032184" cy="316178"/>
          </a:xfrm>
        </p:grpSpPr>
        <p:sp>
          <p:nvSpPr>
            <p:cNvPr name="Freeform 7" id="7"/>
            <p:cNvSpPr/>
            <p:nvPr/>
          </p:nvSpPr>
          <p:spPr>
            <a:xfrm flipH="false" flipV="false" rot="0">
              <a:off x="0" y="0"/>
              <a:ext cx="1032184" cy="316178"/>
            </a:xfrm>
            <a:custGeom>
              <a:avLst/>
              <a:gdLst/>
              <a:ahLst/>
              <a:cxnLst/>
              <a:rect r="r" b="b" t="t" l="l"/>
              <a:pathLst>
                <a:path h="316178" w="1032184">
                  <a:moveTo>
                    <a:pt x="100748" y="0"/>
                  </a:moveTo>
                  <a:lnTo>
                    <a:pt x="931436" y="0"/>
                  </a:lnTo>
                  <a:cubicBezTo>
                    <a:pt x="958156" y="0"/>
                    <a:pt x="983782" y="10614"/>
                    <a:pt x="1002676" y="29508"/>
                  </a:cubicBezTo>
                  <a:cubicBezTo>
                    <a:pt x="1021570" y="48402"/>
                    <a:pt x="1032184" y="74028"/>
                    <a:pt x="1032184" y="100748"/>
                  </a:cubicBezTo>
                  <a:lnTo>
                    <a:pt x="1032184" y="215431"/>
                  </a:lnTo>
                  <a:cubicBezTo>
                    <a:pt x="1032184" y="271072"/>
                    <a:pt x="987078" y="316178"/>
                    <a:pt x="931436" y="316178"/>
                  </a:cubicBezTo>
                  <a:lnTo>
                    <a:pt x="100748" y="316178"/>
                  </a:lnTo>
                  <a:cubicBezTo>
                    <a:pt x="74028" y="316178"/>
                    <a:pt x="48402" y="305564"/>
                    <a:pt x="29508" y="286670"/>
                  </a:cubicBezTo>
                  <a:cubicBezTo>
                    <a:pt x="10614" y="267776"/>
                    <a:pt x="0" y="242151"/>
                    <a:pt x="0" y="215431"/>
                  </a:cubicBezTo>
                  <a:lnTo>
                    <a:pt x="0" y="100748"/>
                  </a:lnTo>
                  <a:cubicBezTo>
                    <a:pt x="0" y="74028"/>
                    <a:pt x="10614" y="48402"/>
                    <a:pt x="29508" y="29508"/>
                  </a:cubicBezTo>
                  <a:cubicBezTo>
                    <a:pt x="48402" y="10614"/>
                    <a:pt x="74028" y="0"/>
                    <a:pt x="100748" y="0"/>
                  </a:cubicBezTo>
                  <a:close/>
                </a:path>
              </a:pathLst>
            </a:custGeom>
            <a:solidFill>
              <a:srgbClr val="365876"/>
            </a:solidFill>
          </p:spPr>
        </p:sp>
        <p:sp>
          <p:nvSpPr>
            <p:cNvPr name="TextBox 8" id="8"/>
            <p:cNvSpPr txBox="true"/>
            <p:nvPr/>
          </p:nvSpPr>
          <p:spPr>
            <a:xfrm>
              <a:off x="0" y="38100"/>
              <a:ext cx="1032184" cy="278078"/>
            </a:xfrm>
            <a:prstGeom prst="rect">
              <a:avLst/>
            </a:prstGeom>
          </p:spPr>
          <p:txBody>
            <a:bodyPr anchor="ctr" rtlCol="false" tIns="50800" lIns="50800" bIns="50800" rIns="50800"/>
            <a:lstStyle/>
            <a:p>
              <a:pPr algn="ctr">
                <a:lnSpc>
                  <a:spcPts val="2000"/>
                </a:lnSpc>
              </a:pPr>
              <a:r>
                <a:rPr lang="en-US" sz="2000" spc="40">
                  <a:solidFill>
                    <a:srgbClr val="FFFFFF"/>
                  </a:solidFill>
                  <a:latin typeface="Playfair Display Bold"/>
                </a:rPr>
                <a:t>SET DE DATOS  </a:t>
              </a:r>
            </a:p>
          </p:txBody>
        </p:sp>
      </p:grpSp>
      <p:grpSp>
        <p:nvGrpSpPr>
          <p:cNvPr name="Group 9" id="9"/>
          <p:cNvGrpSpPr/>
          <p:nvPr/>
        </p:nvGrpSpPr>
        <p:grpSpPr>
          <a:xfrm rot="0">
            <a:off x="9697756" y="1338262"/>
            <a:ext cx="6490252" cy="1297057"/>
            <a:chOff x="0" y="0"/>
            <a:chExt cx="1709367" cy="341612"/>
          </a:xfrm>
        </p:grpSpPr>
        <p:sp>
          <p:nvSpPr>
            <p:cNvPr name="Freeform 10" id="10"/>
            <p:cNvSpPr/>
            <p:nvPr/>
          </p:nvSpPr>
          <p:spPr>
            <a:xfrm flipH="false" flipV="false" rot="0">
              <a:off x="0" y="0"/>
              <a:ext cx="1709367" cy="341612"/>
            </a:xfrm>
            <a:custGeom>
              <a:avLst/>
              <a:gdLst/>
              <a:ahLst/>
              <a:cxnLst/>
              <a:rect r="r" b="b" t="t" l="l"/>
              <a:pathLst>
                <a:path h="341612" w="1709367">
                  <a:moveTo>
                    <a:pt x="60836" y="0"/>
                  </a:moveTo>
                  <a:lnTo>
                    <a:pt x="1648531" y="0"/>
                  </a:lnTo>
                  <a:cubicBezTo>
                    <a:pt x="1664666" y="0"/>
                    <a:pt x="1680140" y="6409"/>
                    <a:pt x="1691548" y="17818"/>
                  </a:cubicBezTo>
                  <a:cubicBezTo>
                    <a:pt x="1702957" y="29227"/>
                    <a:pt x="1709367" y="44701"/>
                    <a:pt x="1709367" y="60836"/>
                  </a:cubicBezTo>
                  <a:lnTo>
                    <a:pt x="1709367" y="280776"/>
                  </a:lnTo>
                  <a:cubicBezTo>
                    <a:pt x="1709367" y="314375"/>
                    <a:pt x="1682130" y="341612"/>
                    <a:pt x="1648531" y="341612"/>
                  </a:cubicBezTo>
                  <a:lnTo>
                    <a:pt x="60836" y="341612"/>
                  </a:lnTo>
                  <a:cubicBezTo>
                    <a:pt x="44701" y="341612"/>
                    <a:pt x="29227" y="335202"/>
                    <a:pt x="17818" y="323793"/>
                  </a:cubicBezTo>
                  <a:cubicBezTo>
                    <a:pt x="6409" y="312384"/>
                    <a:pt x="0" y="296911"/>
                    <a:pt x="0" y="280776"/>
                  </a:cubicBezTo>
                  <a:lnTo>
                    <a:pt x="0" y="60836"/>
                  </a:lnTo>
                  <a:cubicBezTo>
                    <a:pt x="0" y="44701"/>
                    <a:pt x="6409" y="29227"/>
                    <a:pt x="17818" y="17818"/>
                  </a:cubicBezTo>
                  <a:cubicBezTo>
                    <a:pt x="29227" y="6409"/>
                    <a:pt x="44701" y="0"/>
                    <a:pt x="60836" y="0"/>
                  </a:cubicBezTo>
                  <a:close/>
                </a:path>
              </a:pathLst>
            </a:custGeom>
            <a:solidFill>
              <a:srgbClr val="FCC28F"/>
            </a:solidFill>
          </p:spPr>
        </p:sp>
        <p:sp>
          <p:nvSpPr>
            <p:cNvPr name="TextBox 11" id="11"/>
            <p:cNvSpPr txBox="true"/>
            <p:nvPr/>
          </p:nvSpPr>
          <p:spPr>
            <a:xfrm>
              <a:off x="0" y="38100"/>
              <a:ext cx="1709367" cy="303512"/>
            </a:xfrm>
            <a:prstGeom prst="rect">
              <a:avLst/>
            </a:prstGeom>
          </p:spPr>
          <p:txBody>
            <a:bodyPr anchor="ctr" rtlCol="false" tIns="50800" lIns="50800" bIns="50800" rIns="50800"/>
            <a:lstStyle/>
            <a:p>
              <a:pPr algn="ctr">
                <a:lnSpc>
                  <a:spcPts val="2000"/>
                </a:lnSpc>
              </a:pPr>
              <a:r>
                <a:rPr lang="en-US" sz="2000" spc="40">
                  <a:solidFill>
                    <a:srgbClr val="5D4534"/>
                  </a:solidFill>
                  <a:latin typeface="Playfair Display Bold"/>
                </a:rPr>
                <a:t>RANGO DE VALORES DE TODOS LOS METABOLITOS EN TODAS LAS MUESTRAS</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EDE1"/>
        </a:solidFill>
      </p:bgPr>
    </p:bg>
    <p:spTree>
      <p:nvGrpSpPr>
        <p:cNvPr id="1" name=""/>
        <p:cNvGrpSpPr/>
        <p:nvPr/>
      </p:nvGrpSpPr>
      <p:grpSpPr>
        <a:xfrm>
          <a:off x="0" y="0"/>
          <a:ext cx="0" cy="0"/>
          <a:chOff x="0" y="0"/>
          <a:chExt cx="0" cy="0"/>
        </a:xfrm>
      </p:grpSpPr>
      <p:sp>
        <p:nvSpPr>
          <p:cNvPr name="TextBox 2" id="2"/>
          <p:cNvSpPr txBox="true"/>
          <p:nvPr/>
        </p:nvSpPr>
        <p:spPr>
          <a:xfrm rot="0">
            <a:off x="2888605" y="3854450"/>
            <a:ext cx="12510790" cy="128905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 "1. BASELINE FEEDFORWARD NEURAL NETWORK" </a:t>
            </a:r>
          </a:p>
        </p:txBody>
      </p:sp>
      <p:sp>
        <p:nvSpPr>
          <p:cNvPr name="TextBox 3" id="3"/>
          <p:cNvSpPr txBox="true"/>
          <p:nvPr/>
        </p:nvSpPr>
        <p:spPr>
          <a:xfrm rot="0">
            <a:off x="2888605" y="7724078"/>
            <a:ext cx="12510790" cy="469901"/>
          </a:xfrm>
          <a:prstGeom prst="rect">
            <a:avLst/>
          </a:prstGeom>
        </p:spPr>
        <p:txBody>
          <a:bodyPr anchor="t" rtlCol="false" tIns="0" lIns="0" bIns="0" rIns="0">
            <a:spAutoFit/>
          </a:bodyPr>
          <a:lstStyle/>
          <a:p>
            <a:pPr algn="ctr">
              <a:lnSpc>
                <a:spcPts val="3500"/>
              </a:lnSpc>
            </a:pPr>
            <a:r>
              <a:rPr lang="en-US" sz="3500" spc="70">
                <a:solidFill>
                  <a:srgbClr val="CB9F80"/>
                </a:solidFill>
                <a:latin typeface="Playfair Display Bold"/>
              </a:rPr>
              <a:t>DIVISIÓN DE DATOS </a:t>
            </a:r>
          </a:p>
        </p:txBody>
      </p:sp>
      <p:sp>
        <p:nvSpPr>
          <p:cNvPr name="TextBox 4" id="4"/>
          <p:cNvSpPr txBox="true"/>
          <p:nvPr/>
        </p:nvSpPr>
        <p:spPr>
          <a:xfrm rot="0">
            <a:off x="6470452" y="8465489"/>
            <a:ext cx="5347097" cy="281940"/>
          </a:xfrm>
          <a:prstGeom prst="rect">
            <a:avLst/>
          </a:prstGeom>
        </p:spPr>
        <p:txBody>
          <a:bodyPr anchor="t" rtlCol="false" tIns="0" lIns="0" bIns="0" rIns="0">
            <a:spAutoFit/>
          </a:bodyPr>
          <a:lstStyle/>
          <a:p>
            <a:pPr algn="ctr">
              <a:lnSpc>
                <a:spcPts val="2100"/>
              </a:lnSpc>
              <a:spcBef>
                <a:spcPct val="0"/>
              </a:spcBef>
            </a:pPr>
            <a:r>
              <a:rPr lang="en-US" sz="2100" spc="42">
                <a:solidFill>
                  <a:srgbClr val="000000"/>
                </a:solidFill>
                <a:latin typeface="Playfair Display Bold"/>
              </a:rPr>
              <a:t>ENTRENAMIENTO (80%) - PRUEBA (20%)</a:t>
            </a:r>
          </a:p>
        </p:txBody>
      </p:sp>
      <p:sp>
        <p:nvSpPr>
          <p:cNvPr name="AutoShape 5" id="5"/>
          <p:cNvSpPr/>
          <p:nvPr/>
        </p:nvSpPr>
        <p:spPr>
          <a:xfrm rot="0">
            <a:off x="1028700" y="1028700"/>
            <a:ext cx="8115300" cy="0"/>
          </a:xfrm>
          <a:prstGeom prst="line">
            <a:avLst/>
          </a:prstGeom>
          <a:ln cap="rnd" w="47625">
            <a:solidFill>
              <a:srgbClr val="A67C5E"/>
            </a:solidFill>
            <a:prstDash val="solid"/>
            <a:headEnd type="none" len="sm" w="sm"/>
            <a:tailEnd type="none" len="sm" w="sm"/>
          </a:ln>
        </p:spPr>
      </p:sp>
      <p:sp>
        <p:nvSpPr>
          <p:cNvPr name="AutoShape 6" id="6"/>
          <p:cNvSpPr/>
          <p:nvPr/>
        </p:nvSpPr>
        <p:spPr>
          <a:xfrm rot="5400000">
            <a:off x="-28294" y="2085694"/>
            <a:ext cx="2161613" cy="0"/>
          </a:xfrm>
          <a:prstGeom prst="line">
            <a:avLst/>
          </a:prstGeom>
          <a:ln cap="rnd" w="47625">
            <a:solidFill>
              <a:srgbClr val="A67C5E"/>
            </a:solidFill>
            <a:prstDash val="solid"/>
            <a:headEnd type="none" len="sm" w="sm"/>
            <a:tailEnd type="none" len="sm" w="sm"/>
          </a:ln>
        </p:spPr>
      </p:sp>
      <p:sp>
        <p:nvSpPr>
          <p:cNvPr name="AutoShape 7" id="7"/>
          <p:cNvSpPr/>
          <p:nvPr/>
        </p:nvSpPr>
        <p:spPr>
          <a:xfrm>
            <a:off x="5086350" y="9234488"/>
            <a:ext cx="8115300" cy="0"/>
          </a:xfrm>
          <a:prstGeom prst="line">
            <a:avLst/>
          </a:prstGeom>
          <a:ln cap="flat" w="47625">
            <a:solidFill>
              <a:srgbClr val="A67C5E"/>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22630" y="1028700"/>
            <a:ext cx="15292435" cy="8229600"/>
            <a:chOff x="0" y="0"/>
            <a:chExt cx="5508251" cy="2964257"/>
          </a:xfrm>
        </p:grpSpPr>
        <p:sp>
          <p:nvSpPr>
            <p:cNvPr name="Freeform 3" id="3"/>
            <p:cNvSpPr/>
            <p:nvPr/>
          </p:nvSpPr>
          <p:spPr>
            <a:xfrm flipH="false" flipV="false" rot="0">
              <a:off x="0" y="0"/>
              <a:ext cx="5508251" cy="2964257"/>
            </a:xfrm>
            <a:custGeom>
              <a:avLst/>
              <a:gdLst/>
              <a:ahLst/>
              <a:cxnLst/>
              <a:rect r="r" b="b" t="t" l="l"/>
              <a:pathLst>
                <a:path h="2964257" w="5508251">
                  <a:moveTo>
                    <a:pt x="0" y="0"/>
                  </a:moveTo>
                  <a:lnTo>
                    <a:pt x="5508251" y="0"/>
                  </a:lnTo>
                  <a:lnTo>
                    <a:pt x="5508251" y="2964257"/>
                  </a:lnTo>
                  <a:lnTo>
                    <a:pt x="0" y="2964257"/>
                  </a:lnTo>
                  <a:close/>
                </a:path>
              </a:pathLst>
            </a:custGeom>
            <a:solidFill>
              <a:srgbClr val="57664E"/>
            </a:solidFill>
          </p:spPr>
        </p:sp>
      </p:grpSp>
      <p:sp>
        <p:nvSpPr>
          <p:cNvPr name="TextBox 4" id="4"/>
          <p:cNvSpPr txBox="true"/>
          <p:nvPr/>
        </p:nvSpPr>
        <p:spPr>
          <a:xfrm rot="0">
            <a:off x="2888605" y="1968740"/>
            <a:ext cx="12510790" cy="530226"/>
          </a:xfrm>
          <a:prstGeom prst="rect">
            <a:avLst/>
          </a:prstGeom>
        </p:spPr>
        <p:txBody>
          <a:bodyPr anchor="t" rtlCol="false" tIns="0" lIns="0" bIns="0" rIns="0">
            <a:spAutoFit/>
          </a:bodyPr>
          <a:lstStyle/>
          <a:p>
            <a:pPr algn="ctr">
              <a:lnSpc>
                <a:spcPts val="4000"/>
              </a:lnSpc>
            </a:pPr>
            <a:r>
              <a:rPr lang="en-US" sz="4000" spc="80">
                <a:solidFill>
                  <a:srgbClr val="FFFFFF"/>
                </a:solidFill>
                <a:latin typeface="Playfair Display Bold"/>
              </a:rPr>
              <a:t>ARQUITECTURA DE LA RED</a:t>
            </a:r>
          </a:p>
        </p:txBody>
      </p:sp>
      <p:sp>
        <p:nvSpPr>
          <p:cNvPr name="TextBox 5" id="5"/>
          <p:cNvSpPr txBox="true"/>
          <p:nvPr/>
        </p:nvSpPr>
        <p:spPr>
          <a:xfrm rot="0">
            <a:off x="3009890" y="3172488"/>
            <a:ext cx="12268220" cy="5046345"/>
          </a:xfrm>
          <a:prstGeom prst="rect">
            <a:avLst/>
          </a:prstGeom>
        </p:spPr>
        <p:txBody>
          <a:bodyPr anchor="t" rtlCol="false" tIns="0" lIns="0" bIns="0" rIns="0">
            <a:spAutoFit/>
          </a:bodyPr>
          <a:lstStyle/>
          <a:p>
            <a:pPr algn="just">
              <a:lnSpc>
                <a:spcPts val="2480"/>
              </a:lnSpc>
            </a:pPr>
            <a:r>
              <a:rPr lang="en-US" sz="2000">
                <a:solidFill>
                  <a:srgbClr val="FFFFFF"/>
                </a:solidFill>
                <a:latin typeface="Open Sans 1 Bold"/>
              </a:rPr>
              <a:t>Red neuronal feedforward (FFNN) con tres capas ocultas y una capa de salida Softmax</a:t>
            </a:r>
            <a:r>
              <a:rPr lang="en-US" sz="2000">
                <a:solidFill>
                  <a:srgbClr val="FFFFFF"/>
                </a:solidFill>
                <a:latin typeface="Open Sans 1 Light"/>
              </a:rPr>
              <a:t>. </a:t>
            </a:r>
          </a:p>
          <a:p>
            <a:pPr algn="just">
              <a:lnSpc>
                <a:spcPts val="2480"/>
              </a:lnSpc>
            </a:pPr>
          </a:p>
          <a:p>
            <a:pPr algn="just">
              <a:lnSpc>
                <a:spcPts val="2480"/>
              </a:lnSpc>
            </a:pPr>
            <a:r>
              <a:rPr lang="en-US" sz="2000">
                <a:solidFill>
                  <a:srgbClr val="FFFFFF"/>
                </a:solidFill>
                <a:latin typeface="Open Sans 1 Light"/>
              </a:rPr>
              <a:t>Capa de Entrada: Consta de162 nodos. Cada nodo corresponde a una característica.</a:t>
            </a:r>
          </a:p>
          <a:p>
            <a:pPr algn="just">
              <a:lnSpc>
                <a:spcPts val="2480"/>
              </a:lnSpc>
            </a:pPr>
          </a:p>
          <a:p>
            <a:pPr algn="just">
              <a:lnSpc>
                <a:spcPts val="2480"/>
              </a:lnSpc>
            </a:pPr>
            <a:r>
              <a:rPr lang="en-US" sz="2000">
                <a:solidFill>
                  <a:srgbClr val="FFFFFF"/>
                </a:solidFill>
                <a:latin typeface="Open Sans 1 Light"/>
              </a:rPr>
              <a:t>Primera Capa Oculta: Realiza una transformación lineal de las 162 características de entrada a 30 nodos ocultos, seguido por la aplicación de la función de activación ReLU.</a:t>
            </a:r>
          </a:p>
          <a:p>
            <a:pPr algn="just">
              <a:lnSpc>
                <a:spcPts val="2480"/>
              </a:lnSpc>
            </a:pPr>
          </a:p>
          <a:p>
            <a:pPr algn="just">
              <a:lnSpc>
                <a:spcPts val="2480"/>
              </a:lnSpc>
            </a:pPr>
            <a:r>
              <a:rPr lang="en-US" sz="2000">
                <a:solidFill>
                  <a:srgbClr val="FFFFFF"/>
                </a:solidFill>
                <a:latin typeface="Open Sans 1 Light"/>
              </a:rPr>
              <a:t>Segunda Capa Oculta: Realiza otra transformación lineal de los 30 nodos ocultos anteriores a otro conjunto de 30 nodos ocultos, seguido por la aplicación de la función de activación ReLU.</a:t>
            </a:r>
          </a:p>
          <a:p>
            <a:pPr algn="just">
              <a:lnSpc>
                <a:spcPts val="2480"/>
              </a:lnSpc>
            </a:pPr>
          </a:p>
          <a:p>
            <a:pPr algn="just">
              <a:lnSpc>
                <a:spcPts val="2480"/>
              </a:lnSpc>
            </a:pPr>
            <a:r>
              <a:rPr lang="en-US" sz="2000">
                <a:solidFill>
                  <a:srgbClr val="FFFFFF"/>
                </a:solidFill>
                <a:latin typeface="Open Sans 1 Light"/>
              </a:rPr>
              <a:t>Capa de Salida: Realiza una transformación lineal de los 30 nodos ocultos anteriores a 2 nodos de salida, que corresponden a las clases (1 o 0) . Se aplica la función de activación Softmax que  proporciona una distribución de probabilidad sobre las clases.</a:t>
            </a:r>
          </a:p>
          <a:p>
            <a:pPr algn="just">
              <a:lnSpc>
                <a:spcPts val="2480"/>
              </a:lnSpc>
            </a:pPr>
          </a:p>
          <a:p>
            <a:pPr algn="just">
              <a:lnSpc>
                <a:spcPts val="2480"/>
              </a:lnSpc>
            </a:pPr>
            <a:r>
              <a:rPr lang="en-US" sz="2000">
                <a:solidFill>
                  <a:srgbClr val="FFFFFF"/>
                </a:solidFill>
                <a:latin typeface="Open Sans 1"/>
              </a:rPr>
              <a:t>Se utiliza un </a:t>
            </a:r>
            <a:r>
              <a:rPr lang="en-US" sz="2000">
                <a:solidFill>
                  <a:srgbClr val="FFFFFF"/>
                </a:solidFill>
                <a:latin typeface="Open Sans 1 Light"/>
              </a:rPr>
              <a:t>método forward para definir el paso hacia adelante de la red.</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9681748"/>
            <a:ext cx="4816218" cy="0"/>
          </a:xfrm>
          <a:prstGeom prst="line">
            <a:avLst/>
          </a:prstGeom>
          <a:ln cap="rnd" w="47625">
            <a:solidFill>
              <a:srgbClr val="CB9F80"/>
            </a:solidFill>
            <a:prstDash val="solid"/>
            <a:headEnd type="none" len="sm" w="sm"/>
            <a:tailEnd type="none" len="sm" w="sm"/>
          </a:ln>
        </p:spPr>
      </p:sp>
      <p:sp>
        <p:nvSpPr>
          <p:cNvPr name="AutoShape 3" id="3"/>
          <p:cNvSpPr/>
          <p:nvPr/>
        </p:nvSpPr>
        <p:spPr>
          <a:xfrm>
            <a:off x="17707596" y="0"/>
            <a:ext cx="0" cy="4816218"/>
          </a:xfrm>
          <a:prstGeom prst="line">
            <a:avLst/>
          </a:prstGeom>
          <a:ln cap="rnd" w="47625">
            <a:solidFill>
              <a:srgbClr val="CB9F80"/>
            </a:solidFill>
            <a:prstDash val="solid"/>
            <a:headEnd type="none" len="sm" w="sm"/>
            <a:tailEnd type="none" len="sm" w="sm"/>
          </a:ln>
        </p:spPr>
      </p:sp>
      <p:grpSp>
        <p:nvGrpSpPr>
          <p:cNvPr name="Group 4" id="4"/>
          <p:cNvGrpSpPr/>
          <p:nvPr/>
        </p:nvGrpSpPr>
        <p:grpSpPr>
          <a:xfrm rot="0">
            <a:off x="626259" y="7228175"/>
            <a:ext cx="8564928" cy="1248134"/>
            <a:chOff x="0" y="0"/>
            <a:chExt cx="11419904" cy="1664179"/>
          </a:xfrm>
        </p:grpSpPr>
        <p:grpSp>
          <p:nvGrpSpPr>
            <p:cNvPr name="Group 5" id="5"/>
            <p:cNvGrpSpPr/>
            <p:nvPr/>
          </p:nvGrpSpPr>
          <p:grpSpPr>
            <a:xfrm rot="0">
              <a:off x="0" y="0"/>
              <a:ext cx="11419904" cy="1664179"/>
              <a:chOff x="0" y="0"/>
              <a:chExt cx="2255784" cy="328727"/>
            </a:xfrm>
          </p:grpSpPr>
          <p:sp>
            <p:nvSpPr>
              <p:cNvPr name="Freeform 6" id="6"/>
              <p:cNvSpPr/>
              <p:nvPr/>
            </p:nvSpPr>
            <p:spPr>
              <a:xfrm flipH="false" flipV="false" rot="0">
                <a:off x="0" y="0"/>
                <a:ext cx="2255784" cy="328727"/>
              </a:xfrm>
              <a:custGeom>
                <a:avLst/>
                <a:gdLst/>
                <a:ahLst/>
                <a:cxnLst/>
                <a:rect r="r" b="b" t="t" l="l"/>
                <a:pathLst>
                  <a:path h="328727" w="2255784">
                    <a:moveTo>
                      <a:pt x="46099" y="0"/>
                    </a:moveTo>
                    <a:lnTo>
                      <a:pt x="2209684" y="0"/>
                    </a:lnTo>
                    <a:cubicBezTo>
                      <a:pt x="2221911" y="0"/>
                      <a:pt x="2233636" y="4857"/>
                      <a:pt x="2242281" y="13502"/>
                    </a:cubicBezTo>
                    <a:cubicBezTo>
                      <a:pt x="2250927" y="22148"/>
                      <a:pt x="2255784" y="33873"/>
                      <a:pt x="2255784" y="46099"/>
                    </a:cubicBezTo>
                    <a:lnTo>
                      <a:pt x="2255784" y="282627"/>
                    </a:lnTo>
                    <a:cubicBezTo>
                      <a:pt x="2255784" y="308087"/>
                      <a:pt x="2235144" y="328727"/>
                      <a:pt x="2209684" y="328727"/>
                    </a:cubicBezTo>
                    <a:lnTo>
                      <a:pt x="46099" y="328727"/>
                    </a:lnTo>
                    <a:cubicBezTo>
                      <a:pt x="20639" y="328727"/>
                      <a:pt x="0" y="308087"/>
                      <a:pt x="0" y="282627"/>
                    </a:cubicBezTo>
                    <a:lnTo>
                      <a:pt x="0" y="46099"/>
                    </a:lnTo>
                    <a:cubicBezTo>
                      <a:pt x="0" y="20639"/>
                      <a:pt x="20639" y="0"/>
                      <a:pt x="46099" y="0"/>
                    </a:cubicBezTo>
                    <a:close/>
                  </a:path>
                </a:pathLst>
              </a:custGeom>
              <a:solidFill>
                <a:srgbClr val="F4EDE1"/>
              </a:solidFill>
            </p:spPr>
          </p:sp>
          <p:sp>
            <p:nvSpPr>
              <p:cNvPr name="TextBox 7" id="7"/>
              <p:cNvSpPr txBox="true"/>
              <p:nvPr/>
            </p:nvSpPr>
            <p:spPr>
              <a:xfrm>
                <a:off x="0" y="38100"/>
                <a:ext cx="2255784" cy="290627"/>
              </a:xfrm>
              <a:prstGeom prst="rect">
                <a:avLst/>
              </a:prstGeom>
            </p:spPr>
            <p:txBody>
              <a:bodyPr anchor="ctr" rtlCol="false" tIns="50800" lIns="50800" bIns="50800" rIns="50800"/>
              <a:lstStyle/>
              <a:p>
                <a:pPr algn="ctr">
                  <a:lnSpc>
                    <a:spcPts val="2000"/>
                  </a:lnSpc>
                </a:pPr>
              </a:p>
            </p:txBody>
          </p:sp>
        </p:grpSp>
        <p:sp>
          <p:nvSpPr>
            <p:cNvPr name="TextBox 8" id="8"/>
            <p:cNvSpPr txBox="true"/>
            <p:nvPr/>
          </p:nvSpPr>
          <p:spPr>
            <a:xfrm rot="0">
              <a:off x="596358" y="510991"/>
              <a:ext cx="10227188" cy="670772"/>
            </a:xfrm>
            <a:prstGeom prst="rect">
              <a:avLst/>
            </a:prstGeom>
          </p:spPr>
          <p:txBody>
            <a:bodyPr anchor="t" rtlCol="false" tIns="0" lIns="0" bIns="0" rIns="0">
              <a:spAutoFit/>
            </a:bodyPr>
            <a:lstStyle/>
            <a:p>
              <a:pPr algn="ctr">
                <a:lnSpc>
                  <a:spcPts val="1900"/>
                </a:lnSpc>
                <a:spcBef>
                  <a:spcPct val="0"/>
                </a:spcBef>
              </a:pPr>
              <a:r>
                <a:rPr lang="en-US" sz="1900" spc="38">
                  <a:solidFill>
                    <a:srgbClr val="000000"/>
                  </a:solidFill>
                  <a:latin typeface="Glacial Indifference"/>
                </a:rPr>
                <a:t>El valor mínimo de pérdida fue 0.4973188638687134 en la época 979 El valor máximo de pérdida fue 0.7035389542579651 en la época 0</a:t>
              </a:r>
            </a:p>
          </p:txBody>
        </p:sp>
      </p:grpSp>
      <p:grpSp>
        <p:nvGrpSpPr>
          <p:cNvPr name="Group 9" id="9"/>
          <p:cNvGrpSpPr/>
          <p:nvPr/>
        </p:nvGrpSpPr>
        <p:grpSpPr>
          <a:xfrm rot="0">
            <a:off x="9779659" y="1028700"/>
            <a:ext cx="7267134" cy="8229600"/>
            <a:chOff x="0" y="0"/>
            <a:chExt cx="2617582" cy="2964257"/>
          </a:xfrm>
        </p:grpSpPr>
        <p:sp>
          <p:nvSpPr>
            <p:cNvPr name="Freeform 10" id="10"/>
            <p:cNvSpPr/>
            <p:nvPr/>
          </p:nvSpPr>
          <p:spPr>
            <a:xfrm flipH="false" flipV="false" rot="0">
              <a:off x="0" y="0"/>
              <a:ext cx="2617582" cy="2964257"/>
            </a:xfrm>
            <a:custGeom>
              <a:avLst/>
              <a:gdLst/>
              <a:ahLst/>
              <a:cxnLst/>
              <a:rect r="r" b="b" t="t" l="l"/>
              <a:pathLst>
                <a:path h="2964257" w="2617582">
                  <a:moveTo>
                    <a:pt x="0" y="0"/>
                  </a:moveTo>
                  <a:lnTo>
                    <a:pt x="2617582" y="0"/>
                  </a:lnTo>
                  <a:lnTo>
                    <a:pt x="2617582" y="2964257"/>
                  </a:lnTo>
                  <a:lnTo>
                    <a:pt x="0" y="2964257"/>
                  </a:lnTo>
                  <a:close/>
                </a:path>
              </a:pathLst>
            </a:custGeom>
            <a:solidFill>
              <a:srgbClr val="A67C5E"/>
            </a:solidFill>
          </p:spPr>
        </p:sp>
      </p:grpSp>
      <p:sp>
        <p:nvSpPr>
          <p:cNvPr name="Freeform 11" id="11"/>
          <p:cNvSpPr/>
          <p:nvPr/>
        </p:nvSpPr>
        <p:spPr>
          <a:xfrm flipH="false" flipV="false" rot="0">
            <a:off x="1154244" y="1028700"/>
            <a:ext cx="7508959" cy="5957629"/>
          </a:xfrm>
          <a:custGeom>
            <a:avLst/>
            <a:gdLst/>
            <a:ahLst/>
            <a:cxnLst/>
            <a:rect r="r" b="b" t="t" l="l"/>
            <a:pathLst>
              <a:path h="5957629" w="7508959">
                <a:moveTo>
                  <a:pt x="0" y="0"/>
                </a:moveTo>
                <a:lnTo>
                  <a:pt x="7508959" y="0"/>
                </a:lnTo>
                <a:lnTo>
                  <a:pt x="7508959" y="5957629"/>
                </a:lnTo>
                <a:lnTo>
                  <a:pt x="0" y="5957629"/>
                </a:lnTo>
                <a:lnTo>
                  <a:pt x="0" y="0"/>
                </a:lnTo>
                <a:close/>
              </a:path>
            </a:pathLst>
          </a:custGeom>
          <a:blipFill>
            <a:blip r:embed="rId2"/>
            <a:stretch>
              <a:fillRect l="0" t="0" r="0" b="0"/>
            </a:stretch>
          </a:blipFill>
        </p:spPr>
      </p:sp>
      <p:sp>
        <p:nvSpPr>
          <p:cNvPr name="TextBox 12" id="12"/>
          <p:cNvSpPr txBox="true"/>
          <p:nvPr/>
        </p:nvSpPr>
        <p:spPr>
          <a:xfrm rot="0">
            <a:off x="10716051" y="1864245"/>
            <a:ext cx="5417847" cy="484505"/>
          </a:xfrm>
          <a:prstGeom prst="rect">
            <a:avLst/>
          </a:prstGeom>
        </p:spPr>
        <p:txBody>
          <a:bodyPr anchor="t" rtlCol="false" tIns="0" lIns="0" bIns="0" rIns="0">
            <a:spAutoFit/>
          </a:bodyPr>
          <a:lstStyle/>
          <a:p>
            <a:pPr algn="ctr">
              <a:lnSpc>
                <a:spcPts val="3700"/>
              </a:lnSpc>
            </a:pPr>
            <a:r>
              <a:rPr lang="en-US" sz="3700" spc="74">
                <a:solidFill>
                  <a:srgbClr val="FFFFFF"/>
                </a:solidFill>
                <a:latin typeface="Playfair Display Bold"/>
              </a:rPr>
              <a:t>HIPERPARÁMETROS</a:t>
            </a:r>
          </a:p>
        </p:txBody>
      </p:sp>
      <p:sp>
        <p:nvSpPr>
          <p:cNvPr name="TextBox 13" id="13"/>
          <p:cNvSpPr txBox="true"/>
          <p:nvPr/>
        </p:nvSpPr>
        <p:spPr>
          <a:xfrm rot="0">
            <a:off x="10243110" y="2819094"/>
            <a:ext cx="6388751" cy="5657215"/>
          </a:xfrm>
          <a:prstGeom prst="rect">
            <a:avLst/>
          </a:prstGeom>
        </p:spPr>
        <p:txBody>
          <a:bodyPr anchor="t" rtlCol="false" tIns="0" lIns="0" bIns="0" rIns="0">
            <a:spAutoFit/>
          </a:bodyPr>
          <a:lstStyle/>
          <a:p>
            <a:pPr marL="431801" indent="-215900" lvl="1">
              <a:lnSpc>
                <a:spcPts val="2480"/>
              </a:lnSpc>
              <a:buFont typeface="Arial"/>
              <a:buChar char="•"/>
            </a:pPr>
            <a:r>
              <a:rPr lang="en-US" sz="2000">
                <a:solidFill>
                  <a:srgbClr val="FFFFFF"/>
                </a:solidFill>
                <a:latin typeface="Open Sans 1 Light"/>
              </a:rPr>
              <a:t>Número de capas y unidades: 162 nodos de entrada, 3 capas ocultas, 2 nodos de salida.</a:t>
            </a:r>
          </a:p>
          <a:p>
            <a:pPr>
              <a:lnSpc>
                <a:spcPts val="2480"/>
              </a:lnSpc>
            </a:pPr>
          </a:p>
          <a:p>
            <a:pPr marL="431801" indent="-215900" lvl="1">
              <a:lnSpc>
                <a:spcPts val="2480"/>
              </a:lnSpc>
              <a:buFont typeface="Arial"/>
              <a:buChar char="•"/>
            </a:pPr>
            <a:r>
              <a:rPr lang="en-US" sz="2000">
                <a:solidFill>
                  <a:srgbClr val="FFFFFF"/>
                </a:solidFill>
                <a:latin typeface="Open Sans 1"/>
              </a:rPr>
              <a:t>Función de activación en las capas ocultas: ReLU</a:t>
            </a:r>
          </a:p>
          <a:p>
            <a:pPr>
              <a:lnSpc>
                <a:spcPts val="2480"/>
              </a:lnSpc>
            </a:pPr>
          </a:p>
          <a:p>
            <a:pPr marL="431801" indent="-215900" lvl="1">
              <a:lnSpc>
                <a:spcPts val="2480"/>
              </a:lnSpc>
              <a:buFont typeface="Arial"/>
              <a:buChar char="•"/>
            </a:pPr>
            <a:r>
              <a:rPr lang="en-US" sz="2000">
                <a:solidFill>
                  <a:srgbClr val="FFFFFF"/>
                </a:solidFill>
                <a:latin typeface="Open Sans 1"/>
              </a:rPr>
              <a:t>Función de activación en la capa de salida: Softmax</a:t>
            </a:r>
          </a:p>
          <a:p>
            <a:pPr>
              <a:lnSpc>
                <a:spcPts val="2480"/>
              </a:lnSpc>
            </a:pPr>
          </a:p>
          <a:p>
            <a:pPr marL="431801" indent="-215900" lvl="1">
              <a:lnSpc>
                <a:spcPts val="2480"/>
              </a:lnSpc>
              <a:buFont typeface="Arial"/>
              <a:buChar char="•"/>
            </a:pPr>
            <a:r>
              <a:rPr lang="en-US" sz="2000">
                <a:solidFill>
                  <a:srgbClr val="FFFFFF"/>
                </a:solidFill>
                <a:latin typeface="Open Sans 1"/>
              </a:rPr>
              <a:t>Tamaño de lote: 1 </a:t>
            </a:r>
          </a:p>
          <a:p>
            <a:pPr>
              <a:lnSpc>
                <a:spcPts val="2480"/>
              </a:lnSpc>
            </a:pPr>
          </a:p>
          <a:p>
            <a:pPr marL="431801" indent="-215900" lvl="1">
              <a:lnSpc>
                <a:spcPts val="2480"/>
              </a:lnSpc>
              <a:buFont typeface="Arial"/>
              <a:buChar char="•"/>
            </a:pPr>
            <a:r>
              <a:rPr lang="en-US" sz="2000">
                <a:solidFill>
                  <a:srgbClr val="FFFFFF"/>
                </a:solidFill>
                <a:latin typeface="Open Sans 1 Light"/>
              </a:rPr>
              <a:t>Épocas de entrenamiento: 1000</a:t>
            </a:r>
          </a:p>
          <a:p>
            <a:pPr>
              <a:lnSpc>
                <a:spcPts val="2480"/>
              </a:lnSpc>
            </a:pPr>
          </a:p>
          <a:p>
            <a:pPr marL="431801" indent="-215900" lvl="1">
              <a:lnSpc>
                <a:spcPts val="2480"/>
              </a:lnSpc>
              <a:buFont typeface="Arial"/>
              <a:buChar char="•"/>
            </a:pPr>
            <a:r>
              <a:rPr lang="en-US" sz="2000">
                <a:solidFill>
                  <a:srgbClr val="FFFFFF"/>
                </a:solidFill>
                <a:latin typeface="Open Sans 1 Light"/>
              </a:rPr>
              <a:t>Optimizador: Descenso de Gradiente Estocástico (SGD)</a:t>
            </a:r>
          </a:p>
          <a:p>
            <a:pPr>
              <a:lnSpc>
                <a:spcPts val="2480"/>
              </a:lnSpc>
            </a:pPr>
          </a:p>
          <a:p>
            <a:pPr marL="431801" indent="-215900" lvl="1">
              <a:lnSpc>
                <a:spcPts val="2480"/>
              </a:lnSpc>
              <a:buFont typeface="Arial"/>
              <a:buChar char="•"/>
            </a:pPr>
            <a:r>
              <a:rPr lang="en-US" sz="2000">
                <a:solidFill>
                  <a:srgbClr val="FFFFFF"/>
                </a:solidFill>
                <a:latin typeface="Open Sans 1 Light"/>
              </a:rPr>
              <a:t>Función de pérdida: Entropía cruzada</a:t>
            </a:r>
          </a:p>
          <a:p>
            <a:pPr>
              <a:lnSpc>
                <a:spcPts val="2480"/>
              </a:lnSpc>
            </a:pPr>
          </a:p>
          <a:p>
            <a:pPr marL="431801" indent="-215900" lvl="1">
              <a:lnSpc>
                <a:spcPts val="2480"/>
              </a:lnSpc>
              <a:buFont typeface="Arial"/>
              <a:buChar char="•"/>
            </a:pPr>
            <a:r>
              <a:rPr lang="en-US" sz="2000">
                <a:solidFill>
                  <a:srgbClr val="FFFFFF"/>
                </a:solidFill>
                <a:latin typeface="Open Sans 1 Light"/>
              </a:rPr>
              <a:t>“</a:t>
            </a:r>
            <a:r>
              <a:rPr lang="en-US" sz="2000">
                <a:solidFill>
                  <a:srgbClr val="FFFFFF"/>
                </a:solidFill>
                <a:latin typeface="Open Sans 1 Light Italics"/>
              </a:rPr>
              <a:t>Learnning rate</a:t>
            </a:r>
            <a:r>
              <a:rPr lang="en-US" sz="2000">
                <a:solidFill>
                  <a:srgbClr val="FFFFFF"/>
                </a:solidFill>
                <a:latin typeface="Open Sans 1 Light"/>
              </a:rPr>
              <a:t>“ : 0.01</a:t>
            </a:r>
          </a:p>
        </p:txBody>
      </p:sp>
      <p:sp>
        <p:nvSpPr>
          <p:cNvPr name="TextBox 14" id="14"/>
          <p:cNvSpPr txBox="true"/>
          <p:nvPr/>
        </p:nvSpPr>
        <p:spPr>
          <a:xfrm rot="0">
            <a:off x="2492879" y="8765781"/>
            <a:ext cx="4831689" cy="296545"/>
          </a:xfrm>
          <a:prstGeom prst="rect">
            <a:avLst/>
          </a:prstGeom>
        </p:spPr>
        <p:txBody>
          <a:bodyPr anchor="t" rtlCol="false" tIns="0" lIns="0" bIns="0" rIns="0">
            <a:spAutoFit/>
          </a:bodyPr>
          <a:lstStyle/>
          <a:p>
            <a:pPr algn="ctr">
              <a:lnSpc>
                <a:spcPts val="2299"/>
              </a:lnSpc>
              <a:spcBef>
                <a:spcPct val="0"/>
              </a:spcBef>
            </a:pPr>
            <a:r>
              <a:rPr lang="en-US" sz="2299" spc="45">
                <a:solidFill>
                  <a:srgbClr val="57664E"/>
                </a:solidFill>
                <a:latin typeface="Inria Serif Bold"/>
              </a:rPr>
              <a:t>Pérdida final:  0.5676087141036987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5134" y="4494366"/>
            <a:ext cx="5661670" cy="4534309"/>
          </a:xfrm>
          <a:custGeom>
            <a:avLst/>
            <a:gdLst/>
            <a:ahLst/>
            <a:cxnLst/>
            <a:rect r="r" b="b" t="t" l="l"/>
            <a:pathLst>
              <a:path h="4534309" w="5661670">
                <a:moveTo>
                  <a:pt x="0" y="0"/>
                </a:moveTo>
                <a:lnTo>
                  <a:pt x="5661669" y="0"/>
                </a:lnTo>
                <a:lnTo>
                  <a:pt x="5661669" y="4534309"/>
                </a:lnTo>
                <a:lnTo>
                  <a:pt x="0" y="4534309"/>
                </a:lnTo>
                <a:lnTo>
                  <a:pt x="0" y="0"/>
                </a:lnTo>
                <a:close/>
              </a:path>
            </a:pathLst>
          </a:custGeom>
          <a:blipFill>
            <a:blip r:embed="rId2"/>
            <a:stretch>
              <a:fillRect l="0" t="0" r="0" b="0"/>
            </a:stretch>
          </a:blipFill>
        </p:spPr>
      </p:sp>
      <p:grpSp>
        <p:nvGrpSpPr>
          <p:cNvPr name="Group 3" id="3"/>
          <p:cNvGrpSpPr/>
          <p:nvPr/>
        </p:nvGrpSpPr>
        <p:grpSpPr>
          <a:xfrm rot="0">
            <a:off x="2172643" y="3059748"/>
            <a:ext cx="2981627" cy="755906"/>
            <a:chOff x="0" y="0"/>
            <a:chExt cx="785284" cy="199086"/>
          </a:xfrm>
        </p:grpSpPr>
        <p:sp>
          <p:nvSpPr>
            <p:cNvPr name="Freeform 4" id="4"/>
            <p:cNvSpPr/>
            <p:nvPr/>
          </p:nvSpPr>
          <p:spPr>
            <a:xfrm flipH="false" flipV="false" rot="0">
              <a:off x="0" y="0"/>
              <a:ext cx="785284" cy="199086"/>
            </a:xfrm>
            <a:custGeom>
              <a:avLst/>
              <a:gdLst/>
              <a:ahLst/>
              <a:cxnLst/>
              <a:rect r="r" b="b" t="t" l="l"/>
              <a:pathLst>
                <a:path h="199086" w="785284">
                  <a:moveTo>
                    <a:pt x="99543" y="0"/>
                  </a:moveTo>
                  <a:lnTo>
                    <a:pt x="685741" y="0"/>
                  </a:lnTo>
                  <a:cubicBezTo>
                    <a:pt x="740717" y="0"/>
                    <a:pt x="785284" y="44567"/>
                    <a:pt x="785284" y="99543"/>
                  </a:cubicBezTo>
                  <a:lnTo>
                    <a:pt x="785284" y="99543"/>
                  </a:lnTo>
                  <a:cubicBezTo>
                    <a:pt x="785284" y="154519"/>
                    <a:pt x="740717" y="199086"/>
                    <a:pt x="685741"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5" id="5"/>
            <p:cNvSpPr txBox="true"/>
            <p:nvPr/>
          </p:nvSpPr>
          <p:spPr>
            <a:xfrm>
              <a:off x="0" y="38100"/>
              <a:ext cx="785284" cy="160986"/>
            </a:xfrm>
            <a:prstGeom prst="rect">
              <a:avLst/>
            </a:prstGeom>
          </p:spPr>
          <p:txBody>
            <a:bodyPr anchor="ctr" rtlCol="false" tIns="50800" lIns="50800" bIns="50800" rIns="50800"/>
            <a:lstStyle/>
            <a:p>
              <a:pPr algn="ctr">
                <a:lnSpc>
                  <a:spcPts val="2000"/>
                </a:lnSpc>
              </a:pPr>
            </a:p>
          </p:txBody>
        </p:sp>
      </p:grpSp>
      <p:sp>
        <p:nvSpPr>
          <p:cNvPr name="Freeform 6" id="6"/>
          <p:cNvSpPr/>
          <p:nvPr/>
        </p:nvSpPr>
        <p:spPr>
          <a:xfrm flipH="false" flipV="false" rot="0">
            <a:off x="8240166" y="2513464"/>
            <a:ext cx="8476363" cy="6802020"/>
          </a:xfrm>
          <a:custGeom>
            <a:avLst/>
            <a:gdLst/>
            <a:ahLst/>
            <a:cxnLst/>
            <a:rect r="r" b="b" t="t" l="l"/>
            <a:pathLst>
              <a:path h="6802020" w="8476363">
                <a:moveTo>
                  <a:pt x="0" y="0"/>
                </a:moveTo>
                <a:lnTo>
                  <a:pt x="8476363" y="0"/>
                </a:lnTo>
                <a:lnTo>
                  <a:pt x="8476363" y="6802020"/>
                </a:lnTo>
                <a:lnTo>
                  <a:pt x="0" y="6802020"/>
                </a:lnTo>
                <a:lnTo>
                  <a:pt x="0" y="0"/>
                </a:lnTo>
                <a:close/>
              </a:path>
            </a:pathLst>
          </a:custGeom>
          <a:blipFill>
            <a:blip r:embed="rId3"/>
            <a:stretch>
              <a:fillRect l="0" t="0" r="0" b="0"/>
            </a:stretch>
          </a:blipFill>
        </p:spPr>
      </p:sp>
      <p:sp>
        <p:nvSpPr>
          <p:cNvPr name="TextBox 7" id="7"/>
          <p:cNvSpPr txBox="true"/>
          <p:nvPr/>
        </p:nvSpPr>
        <p:spPr>
          <a:xfrm rot="0">
            <a:off x="2559946" y="3317051"/>
            <a:ext cx="2207022"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ACCURACY: 0.7454</a:t>
            </a:r>
          </a:p>
        </p:txBody>
      </p:sp>
      <p:sp>
        <p:nvSpPr>
          <p:cNvPr name="TextBox 8" id="8"/>
          <p:cNvSpPr txBox="true"/>
          <p:nvPr/>
        </p:nvSpPr>
        <p:spPr>
          <a:xfrm rot="0">
            <a:off x="2888605" y="925167"/>
            <a:ext cx="12510790" cy="660400"/>
          </a:xfrm>
          <a:prstGeom prst="rect">
            <a:avLst/>
          </a:prstGeom>
        </p:spPr>
        <p:txBody>
          <a:bodyPr anchor="t" rtlCol="false" tIns="0" lIns="0" bIns="0" rIns="0">
            <a:spAutoFit/>
          </a:bodyPr>
          <a:lstStyle/>
          <a:p>
            <a:pPr algn="ctr">
              <a:lnSpc>
                <a:spcPts val="5000"/>
              </a:lnSpc>
            </a:pPr>
            <a:r>
              <a:rPr lang="en-US" sz="5000" spc="100">
                <a:solidFill>
                  <a:srgbClr val="CB9F80"/>
                </a:solidFill>
                <a:latin typeface="Playfair Display Bold"/>
              </a:rPr>
              <a:t>CONJUNTO DE ENTRENAMIENTO</a:t>
            </a:r>
          </a:p>
        </p:txBody>
      </p:sp>
      <p:grpSp>
        <p:nvGrpSpPr>
          <p:cNvPr name="Group 9" id="9"/>
          <p:cNvGrpSpPr/>
          <p:nvPr/>
        </p:nvGrpSpPr>
        <p:grpSpPr>
          <a:xfrm rot="0">
            <a:off x="5376238" y="3059748"/>
            <a:ext cx="1983056" cy="755906"/>
            <a:chOff x="0" y="0"/>
            <a:chExt cx="522286" cy="199086"/>
          </a:xfrm>
        </p:grpSpPr>
        <p:sp>
          <p:nvSpPr>
            <p:cNvPr name="Freeform 10" id="10"/>
            <p:cNvSpPr/>
            <p:nvPr/>
          </p:nvSpPr>
          <p:spPr>
            <a:xfrm flipH="false" flipV="false" rot="0">
              <a:off x="0" y="0"/>
              <a:ext cx="522286" cy="199086"/>
            </a:xfrm>
            <a:custGeom>
              <a:avLst/>
              <a:gdLst/>
              <a:ahLst/>
              <a:cxnLst/>
              <a:rect r="r" b="b" t="t" l="l"/>
              <a:pathLst>
                <a:path h="199086" w="522286">
                  <a:moveTo>
                    <a:pt x="99543" y="0"/>
                  </a:moveTo>
                  <a:lnTo>
                    <a:pt x="422743" y="0"/>
                  </a:lnTo>
                  <a:cubicBezTo>
                    <a:pt x="477719" y="0"/>
                    <a:pt x="522286" y="44567"/>
                    <a:pt x="522286" y="99543"/>
                  </a:cubicBezTo>
                  <a:lnTo>
                    <a:pt x="522286" y="99543"/>
                  </a:lnTo>
                  <a:cubicBezTo>
                    <a:pt x="522286" y="154519"/>
                    <a:pt x="477719" y="199086"/>
                    <a:pt x="422743" y="199086"/>
                  </a:cubicBezTo>
                  <a:lnTo>
                    <a:pt x="99543" y="199086"/>
                  </a:lnTo>
                  <a:cubicBezTo>
                    <a:pt x="44567" y="199086"/>
                    <a:pt x="0" y="154519"/>
                    <a:pt x="0" y="99543"/>
                  </a:cubicBezTo>
                  <a:lnTo>
                    <a:pt x="0" y="99543"/>
                  </a:lnTo>
                  <a:cubicBezTo>
                    <a:pt x="0" y="44567"/>
                    <a:pt x="44567" y="0"/>
                    <a:pt x="99543" y="0"/>
                  </a:cubicBezTo>
                  <a:close/>
                </a:path>
              </a:pathLst>
            </a:custGeom>
            <a:solidFill>
              <a:srgbClr val="BCD6EA"/>
            </a:solidFill>
          </p:spPr>
        </p:sp>
        <p:sp>
          <p:nvSpPr>
            <p:cNvPr name="TextBox 11" id="11"/>
            <p:cNvSpPr txBox="true"/>
            <p:nvPr/>
          </p:nvSpPr>
          <p:spPr>
            <a:xfrm>
              <a:off x="0" y="38100"/>
              <a:ext cx="522286" cy="160986"/>
            </a:xfrm>
            <a:prstGeom prst="rect">
              <a:avLst/>
            </a:prstGeom>
          </p:spPr>
          <p:txBody>
            <a:bodyPr anchor="ctr" rtlCol="false" tIns="50800" lIns="50800" bIns="50800" rIns="50800"/>
            <a:lstStyle/>
            <a:p>
              <a:pPr algn="ctr">
                <a:lnSpc>
                  <a:spcPts val="2000"/>
                </a:lnSpc>
              </a:pPr>
            </a:p>
          </p:txBody>
        </p:sp>
      </p:grpSp>
      <p:sp>
        <p:nvSpPr>
          <p:cNvPr name="TextBox 12" id="12"/>
          <p:cNvSpPr txBox="true"/>
          <p:nvPr/>
        </p:nvSpPr>
        <p:spPr>
          <a:xfrm rot="0">
            <a:off x="5639103" y="3317051"/>
            <a:ext cx="1457325" cy="269875"/>
          </a:xfrm>
          <a:prstGeom prst="rect">
            <a:avLst/>
          </a:prstGeom>
        </p:spPr>
        <p:txBody>
          <a:bodyPr anchor="t" rtlCol="false" tIns="0" lIns="0" bIns="0" rIns="0">
            <a:spAutoFit/>
          </a:bodyPr>
          <a:lstStyle/>
          <a:p>
            <a:pPr algn="ctr">
              <a:lnSpc>
                <a:spcPts val="2000"/>
              </a:lnSpc>
              <a:spcBef>
                <a:spcPct val="0"/>
              </a:spcBef>
            </a:pPr>
            <a:r>
              <a:rPr lang="en-US" sz="2000" spc="40">
                <a:solidFill>
                  <a:srgbClr val="000000"/>
                </a:solidFill>
                <a:latin typeface="Inria Serif Bold"/>
              </a:rPr>
              <a:t>AUC: 0.8830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DAF2Js4stpY</dc:identifier>
  <dcterms:modified xsi:type="dcterms:W3CDTF">2011-08-01T06:04:30Z</dcterms:modified>
  <cp:revision>1</cp:revision>
  <dc:title>Presentación Libre Producto</dc:title>
</cp:coreProperties>
</file>